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handoutMasterIdLst>
    <p:handoutMasterId r:id="rId25"/>
  </p:handoutMasterIdLst>
  <p:sldIdLst>
    <p:sldId id="338" r:id="rId5"/>
    <p:sldId id="309" r:id="rId6"/>
    <p:sldId id="258" r:id="rId7"/>
    <p:sldId id="322" r:id="rId8"/>
    <p:sldId id="316" r:id="rId9"/>
    <p:sldId id="317" r:id="rId10"/>
    <p:sldId id="318" r:id="rId11"/>
    <p:sldId id="319" r:id="rId12"/>
    <p:sldId id="323" r:id="rId13"/>
    <p:sldId id="333" r:id="rId14"/>
    <p:sldId id="284" r:id="rId15"/>
    <p:sldId id="310" r:id="rId16"/>
    <p:sldId id="263" r:id="rId17"/>
    <p:sldId id="314" r:id="rId18"/>
    <p:sldId id="302" r:id="rId19"/>
    <p:sldId id="324" r:id="rId20"/>
    <p:sldId id="279" r:id="rId21"/>
    <p:sldId id="321" r:id="rId22"/>
    <p:sldId id="312"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CA174E-D88E-4316-847D-A3D4C6B5F623}">
          <p14:sldIdLst>
            <p14:sldId id="338"/>
            <p14:sldId id="309"/>
            <p14:sldId id="258"/>
            <p14:sldId id="322"/>
            <p14:sldId id="316"/>
            <p14:sldId id="317"/>
            <p14:sldId id="318"/>
            <p14:sldId id="319"/>
            <p14:sldId id="323"/>
            <p14:sldId id="333"/>
            <p14:sldId id="284"/>
            <p14:sldId id="310"/>
            <p14:sldId id="263"/>
            <p14:sldId id="314"/>
            <p14:sldId id="302"/>
            <p14:sldId id="324"/>
            <p14:sldId id="279"/>
            <p14:sldId id="321"/>
            <p14:sldId id="31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905" autoAdjust="0"/>
    <p:restoredTop sz="92659" autoAdjust="0"/>
  </p:normalViewPr>
  <p:slideViewPr>
    <p:cSldViewPr snapToGrid="0" showGuides="1">
      <p:cViewPr varScale="1">
        <p:scale>
          <a:sx n="83" d="100"/>
          <a:sy n="83" d="100"/>
        </p:scale>
        <p:origin x="60" y="384"/>
      </p:cViewPr>
      <p:guideLst>
        <p:guide orient="horz" pos="2160"/>
        <p:guide pos="2880"/>
      </p:guideLst>
    </p:cSldViewPr>
  </p:slideViewPr>
  <p:outlineViewPr>
    <p:cViewPr>
      <p:scale>
        <a:sx n="33" d="100"/>
        <a:sy n="33" d="100"/>
      </p:scale>
      <p:origin x="0" y="4435"/>
    </p:cViewPr>
  </p:outlineViewPr>
  <p:notesTextViewPr>
    <p:cViewPr>
      <p:scale>
        <a:sx n="1" d="1"/>
        <a:sy n="1" d="1"/>
      </p:scale>
      <p:origin x="0" y="0"/>
    </p:cViewPr>
  </p:notesTextViewPr>
  <p:notesViewPr>
    <p:cSldViewPr snapToGrid="0" showGuides="1">
      <p:cViewPr varScale="1">
        <p:scale>
          <a:sx n="61" d="100"/>
          <a:sy n="61" d="100"/>
        </p:scale>
        <p:origin x="2126"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CD5F8AC1-3B01-4E84-9A9F-A8497CDB13B9}" type="datetimeFigureOut">
              <a:rPr lang="en-US" smtClean="0"/>
              <a:t>1/8/2019</a:t>
            </a:fld>
            <a:endParaRPr lang="en-US" dirty="0"/>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D5C8B9E8-C505-4F1F-94D4-6D41E9329EA9}" type="slidenum">
              <a:rPr lang="en-US" smtClean="0"/>
              <a:t>‹#›</a:t>
            </a:fld>
            <a:endParaRPr lang="en-US" dirty="0"/>
          </a:p>
        </p:txBody>
      </p:sp>
    </p:spTree>
    <p:extLst>
      <p:ext uri="{BB962C8B-B14F-4D97-AF65-F5344CB8AC3E}">
        <p14:creationId xmlns:p14="http://schemas.microsoft.com/office/powerpoint/2010/main" val="30676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CC7EB77-9F51-403E-B88D-B6CF9E8CB492}" type="datetimeFigureOut">
              <a:rPr lang="en-US" smtClean="0"/>
              <a:t>1/8/2019</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4CC240BA-5F8B-473D-9EF0-4F006941A047}" type="slidenum">
              <a:rPr lang="en-US" smtClean="0"/>
              <a:t>‹#›</a:t>
            </a:fld>
            <a:endParaRPr lang="en-US" dirty="0"/>
          </a:p>
        </p:txBody>
      </p:sp>
    </p:spTree>
    <p:extLst>
      <p:ext uri="{BB962C8B-B14F-4D97-AF65-F5344CB8AC3E}">
        <p14:creationId xmlns:p14="http://schemas.microsoft.com/office/powerpoint/2010/main" val="71882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CC240BA-5F8B-473D-9EF0-4F006941A047}" type="slidenum">
              <a:rPr lang="en-US" smtClean="0"/>
              <a:t>2</a:t>
            </a:fld>
            <a:endParaRPr lang="en-US" dirty="0"/>
          </a:p>
        </p:txBody>
      </p:sp>
    </p:spTree>
    <p:extLst>
      <p:ext uri="{BB962C8B-B14F-4D97-AF65-F5344CB8AC3E}">
        <p14:creationId xmlns:p14="http://schemas.microsoft.com/office/powerpoint/2010/main" val="28257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100000"/>
              </a:lnSpc>
              <a:spcBef>
                <a:spcPct val="0"/>
              </a:spcBef>
              <a:spcAft>
                <a:spcPts val="1200"/>
              </a:spcAft>
              <a:buSzPct val="80000"/>
              <a:buFontTx/>
              <a:buNone/>
            </a:pPr>
            <a:r>
              <a:rPr lang="en-US" altLang="en-US" sz="1200" dirty="0">
                <a:solidFill>
                  <a:schemeClr val="bg1"/>
                </a:solidFill>
                <a:cs typeface="Arial" charset="0"/>
              </a:rPr>
              <a:t>-Women have longer life spans than men and face a greater disparity of pay.</a:t>
            </a:r>
            <a:r>
              <a:rPr lang="en-US" altLang="en-US" sz="1200" baseline="30000" dirty="0">
                <a:solidFill>
                  <a:schemeClr val="bg1"/>
                </a:solidFill>
                <a:cs typeface="Arial" charset="0"/>
              </a:rPr>
              <a:t>1</a:t>
            </a:r>
            <a:r>
              <a:rPr lang="en-US" altLang="en-US" sz="1200" dirty="0">
                <a:solidFill>
                  <a:schemeClr val="bg1"/>
                </a:solidFill>
                <a:cs typeface="Arial" charset="0"/>
              </a:rPr>
              <a:t> </a:t>
            </a:r>
          </a:p>
          <a:p>
            <a:pPr marL="0" indent="0" eaLnBrk="1" hangingPunct="1">
              <a:lnSpc>
                <a:spcPct val="100000"/>
              </a:lnSpc>
              <a:spcBef>
                <a:spcPct val="0"/>
              </a:spcBef>
              <a:spcAft>
                <a:spcPts val="1200"/>
              </a:spcAft>
              <a:buSzPct val="80000"/>
              <a:buFontTx/>
              <a:buNone/>
            </a:pPr>
            <a:r>
              <a:rPr lang="en-US" altLang="en-US" sz="1200" dirty="0">
                <a:solidFill>
                  <a:schemeClr val="bg1"/>
                </a:solidFill>
                <a:cs typeface="Arial" charset="0"/>
              </a:rPr>
              <a:t>-Women earn 90% of what men are paid until age 35, then when earnings are typically at their peak, women earn 74-82% of what men are paid.</a:t>
            </a:r>
            <a:r>
              <a:rPr lang="en-US" altLang="en-US" sz="1200" baseline="30000" dirty="0">
                <a:solidFill>
                  <a:schemeClr val="bg1"/>
                </a:solidFill>
                <a:cs typeface="Arial" charset="0"/>
              </a:rPr>
              <a:t>2</a:t>
            </a:r>
          </a:p>
          <a:p>
            <a:pPr marL="0" indent="0" eaLnBrk="1" hangingPunct="1">
              <a:lnSpc>
                <a:spcPct val="100000"/>
              </a:lnSpc>
              <a:spcBef>
                <a:spcPct val="0"/>
              </a:spcBef>
              <a:spcAft>
                <a:spcPts val="1200"/>
              </a:spcAft>
              <a:buSzPct val="80000"/>
              <a:buFontTx/>
              <a:buNone/>
            </a:pPr>
            <a:r>
              <a:rPr lang="en-US" altLang="en-US" sz="1200" dirty="0">
                <a:solidFill>
                  <a:schemeClr val="bg1"/>
                </a:solidFill>
                <a:cs typeface="Arial" charset="0"/>
              </a:rPr>
              <a:t>-Women spend on average 13 fewer years working than men.</a:t>
            </a:r>
            <a:r>
              <a:rPr lang="en-US" altLang="en-US" sz="1200" baseline="30000" dirty="0">
                <a:solidFill>
                  <a:schemeClr val="bg1"/>
                </a:solidFill>
                <a:cs typeface="Arial" charset="0"/>
              </a:rPr>
              <a:t>3</a:t>
            </a:r>
          </a:p>
          <a:p>
            <a:pPr marL="0" indent="0" eaLnBrk="1" hangingPunct="1">
              <a:lnSpc>
                <a:spcPct val="100000"/>
              </a:lnSpc>
              <a:spcBef>
                <a:spcPct val="0"/>
              </a:spcBef>
              <a:spcAft>
                <a:spcPts val="1200"/>
              </a:spcAft>
              <a:buSzPct val="80000"/>
              <a:buFontTx/>
              <a:buNone/>
            </a:pPr>
            <a:r>
              <a:rPr lang="en-US" altLang="en-US" sz="1200" dirty="0">
                <a:solidFill>
                  <a:schemeClr val="bg1"/>
                </a:solidFill>
                <a:cs typeface="Arial" charset="0"/>
              </a:rPr>
              <a:t>-66% of caregivers are female.</a:t>
            </a:r>
            <a:r>
              <a:rPr lang="en-US" altLang="en-US" sz="1200" baseline="30000" dirty="0">
                <a:solidFill>
                  <a:schemeClr val="bg1"/>
                </a:solidFill>
                <a:cs typeface="Arial" charset="0"/>
              </a:rPr>
              <a:t>4</a:t>
            </a:r>
            <a:r>
              <a:rPr lang="en-US" altLang="en-US" sz="1200" dirty="0">
                <a:solidFill>
                  <a:schemeClr val="bg1"/>
                </a:solidFill>
                <a:cs typeface="Arial" charset="0"/>
              </a:rPr>
              <a:t> </a:t>
            </a:r>
          </a:p>
          <a:p>
            <a:pPr marL="0" indent="0" eaLnBrk="1" hangingPunct="1">
              <a:lnSpc>
                <a:spcPct val="100000"/>
              </a:lnSpc>
              <a:spcBef>
                <a:spcPct val="0"/>
              </a:spcBef>
              <a:spcAft>
                <a:spcPts val="1200"/>
              </a:spcAft>
              <a:buSzPct val="80000"/>
              <a:buFontTx/>
              <a:buNone/>
            </a:pPr>
            <a:endParaRPr lang="en-US" altLang="en-US" sz="1200" dirty="0">
              <a:solidFill>
                <a:schemeClr val="bg1"/>
              </a:solidFill>
              <a:cs typeface="Arial" charset="0"/>
            </a:endParaRPr>
          </a:p>
          <a:p>
            <a:pPr eaLnBrk="1" hangingPunct="1">
              <a:spcBef>
                <a:spcPct val="20000"/>
              </a:spcBef>
              <a:buSzPct val="80000"/>
            </a:pPr>
            <a:r>
              <a:rPr lang="en-US" altLang="en-US" sz="1200" baseline="30000" dirty="0">
                <a:solidFill>
                  <a:schemeClr val="bg1"/>
                </a:solidFill>
                <a:ea typeface="ヒラギノ角ゴ Pro W3" pitchFamily="1" charset="-128"/>
              </a:rPr>
              <a:t>1</a:t>
            </a:r>
            <a:r>
              <a:rPr lang="en-US" altLang="en-US" sz="1200" dirty="0">
                <a:solidFill>
                  <a:schemeClr val="bg1"/>
                </a:solidFill>
                <a:ea typeface="ヒラギノ角ゴ Pro W3" pitchFamily="1" charset="-128"/>
              </a:rPr>
              <a:t>“Women lagging in retirement saving”, CNBC.com, March, 2015</a:t>
            </a:r>
          </a:p>
          <a:p>
            <a:pPr eaLnBrk="1" hangingPunct="1">
              <a:spcBef>
                <a:spcPct val="20000"/>
              </a:spcBef>
              <a:buSzPct val="80000"/>
            </a:pPr>
            <a:r>
              <a:rPr lang="en-US" altLang="en-US" sz="1200" baseline="30000" dirty="0">
                <a:solidFill>
                  <a:schemeClr val="bg1"/>
                </a:solidFill>
                <a:cs typeface="Arial" charset="0"/>
              </a:rPr>
              <a:t>2</a:t>
            </a:r>
            <a:r>
              <a:rPr lang="en-US" altLang="en-US" sz="1200" dirty="0">
                <a:solidFill>
                  <a:schemeClr val="bg1"/>
                </a:solidFill>
                <a:cs typeface="Arial" charset="0"/>
              </a:rPr>
              <a:t>www.aauw.org</a:t>
            </a:r>
            <a:endParaRPr lang="en-US" altLang="en-US" sz="1200" dirty="0">
              <a:solidFill>
                <a:schemeClr val="bg1"/>
              </a:solidFill>
              <a:ea typeface="ヒラギノ角ゴ Pro W3" pitchFamily="1" charset="-128"/>
            </a:endParaRPr>
          </a:p>
          <a:p>
            <a:pPr marL="0" indent="0" eaLnBrk="1" hangingPunct="1">
              <a:lnSpc>
                <a:spcPct val="100000"/>
              </a:lnSpc>
              <a:spcBef>
                <a:spcPct val="0"/>
              </a:spcBef>
              <a:spcAft>
                <a:spcPts val="1200"/>
              </a:spcAft>
              <a:buSzPct val="80000"/>
              <a:buFontTx/>
              <a:buNone/>
            </a:pPr>
            <a:endParaRPr lang="en-US" altLang="en-US" sz="1200" dirty="0">
              <a:solidFill>
                <a:schemeClr val="bg1"/>
              </a:solidFill>
              <a:cs typeface="Arial" charset="0"/>
            </a:endParaRPr>
          </a:p>
          <a:p>
            <a:pPr eaLnBrk="1" hangingPunct="1">
              <a:lnSpc>
                <a:spcPct val="100000"/>
              </a:lnSpc>
              <a:buSzPct val="80000"/>
              <a:buFontTx/>
              <a:buNone/>
            </a:pPr>
            <a:r>
              <a:rPr lang="en-US" altLang="en-US" sz="1200" baseline="30000" dirty="0">
                <a:solidFill>
                  <a:schemeClr val="bg1"/>
                </a:solidFill>
              </a:rPr>
              <a:t>3</a:t>
            </a:r>
            <a:r>
              <a:rPr lang="en-US" altLang="en-US" sz="1200" dirty="0">
                <a:solidFill>
                  <a:schemeClr val="bg1"/>
                </a:solidFill>
              </a:rPr>
              <a:t>W</a:t>
            </a:r>
            <a:r>
              <a:rPr lang="en-US" altLang="en-US" sz="1200" baseline="30000" dirty="0">
                <a:solidFill>
                  <a:schemeClr val="bg1"/>
                </a:solidFill>
                <a:ea typeface="MS PGothic" pitchFamily="34" charset="-128"/>
                <a:cs typeface="Arial" charset="0"/>
              </a:rPr>
              <a:t>2</a:t>
            </a:r>
            <a:r>
              <a:rPr lang="en-US" altLang="en-US" sz="1200" dirty="0">
                <a:solidFill>
                  <a:schemeClr val="bg1"/>
                </a:solidFill>
                <a:ea typeface="MS PGothic" pitchFamily="34" charset="-128"/>
                <a:cs typeface="Arial" charset="0"/>
              </a:rPr>
              <a:t>www.wiserwomen.org/</a:t>
            </a:r>
            <a:r>
              <a:rPr lang="en-US" altLang="en-US" sz="1200" dirty="0" err="1">
                <a:solidFill>
                  <a:schemeClr val="bg1"/>
                </a:solidFill>
                <a:ea typeface="MS PGothic" pitchFamily="34" charset="-128"/>
                <a:cs typeface="Arial" charset="0"/>
              </a:rPr>
              <a:t>pdf_files</a:t>
            </a:r>
            <a:r>
              <a:rPr lang="en-US" altLang="en-US" sz="1200" dirty="0">
                <a:solidFill>
                  <a:schemeClr val="bg1"/>
                </a:solidFill>
                <a:ea typeface="MS PGothic" pitchFamily="34" charset="-128"/>
                <a:cs typeface="Arial" charset="0"/>
              </a:rPr>
              <a:t>/</a:t>
            </a:r>
            <a:r>
              <a:rPr lang="en-US" altLang="en-US" sz="1200" dirty="0" err="1">
                <a:solidFill>
                  <a:schemeClr val="bg1"/>
                </a:solidFill>
                <a:ea typeface="MS PGothic" pitchFamily="34" charset="-128"/>
                <a:cs typeface="Arial" charset="0"/>
              </a:rPr>
              <a:t>ebook</a:t>
            </a:r>
            <a:r>
              <a:rPr lang="en-US" altLang="en-US" sz="1200" dirty="0">
                <a:solidFill>
                  <a:schemeClr val="bg1"/>
                </a:solidFill>
                <a:ea typeface="MS PGothic" pitchFamily="34" charset="-128"/>
                <a:cs typeface="Arial" charset="0"/>
              </a:rPr>
              <a:t>/chapterone.pdf</a:t>
            </a:r>
          </a:p>
          <a:p>
            <a:pPr eaLnBrk="1" hangingPunct="1">
              <a:lnSpc>
                <a:spcPct val="100000"/>
              </a:lnSpc>
              <a:buSzPct val="80000"/>
              <a:buFontTx/>
              <a:buNone/>
            </a:pPr>
            <a:r>
              <a:rPr lang="en-US" altLang="en-US" sz="1200" baseline="30000" dirty="0">
                <a:solidFill>
                  <a:schemeClr val="bg1"/>
                </a:solidFill>
              </a:rPr>
              <a:t>4 </a:t>
            </a:r>
            <a:r>
              <a:rPr lang="en-US" altLang="en-US" sz="1200" dirty="0">
                <a:solidFill>
                  <a:schemeClr val="bg1"/>
                </a:solidFill>
              </a:rPr>
              <a:t>SSA.gov  </a:t>
            </a:r>
            <a:r>
              <a:rPr lang="en-US" altLang="en-US" sz="1200" baseline="30000" dirty="0">
                <a:solidFill>
                  <a:schemeClr val="bg1"/>
                </a:solidFill>
                <a:ea typeface="MS PGothic" pitchFamily="34" charset="-128"/>
              </a:rPr>
              <a:t>4</a:t>
            </a:r>
            <a:r>
              <a:rPr lang="en-US" altLang="en-US" sz="1200" dirty="0">
                <a:solidFill>
                  <a:schemeClr val="bg1"/>
                </a:solidFill>
              </a:rPr>
              <a:t>www.caregiver.org  Women and Caregiving: Facts and Figures  12/31/2003</a:t>
            </a:r>
            <a:endParaRPr lang="en-US" altLang="en-US" sz="1200" dirty="0">
              <a:solidFill>
                <a:schemeClr val="bg1"/>
              </a:solidFill>
              <a:ea typeface="MS PGothic" pitchFamily="34" charset="-128"/>
            </a:endParaRPr>
          </a:p>
          <a:p>
            <a:pPr marL="0" indent="0" eaLnBrk="1" hangingPunct="1">
              <a:lnSpc>
                <a:spcPct val="100000"/>
              </a:lnSpc>
              <a:spcBef>
                <a:spcPct val="0"/>
              </a:spcBef>
              <a:spcAft>
                <a:spcPts val="1200"/>
              </a:spcAft>
              <a:buSzPct val="80000"/>
              <a:buFontTx/>
              <a:buNone/>
            </a:pPr>
            <a:endParaRPr lang="en-US" altLang="en-US" sz="1200" dirty="0">
              <a:solidFill>
                <a:schemeClr val="bg1"/>
              </a:solidFill>
              <a:cs typeface="Arial" charset="0"/>
            </a:endParaRPr>
          </a:p>
          <a:p>
            <a:pPr marL="0" indent="0" eaLnBrk="1" hangingPunct="1">
              <a:lnSpc>
                <a:spcPct val="100000"/>
              </a:lnSpc>
              <a:spcBef>
                <a:spcPct val="0"/>
              </a:spcBef>
              <a:spcAft>
                <a:spcPts val="1200"/>
              </a:spcAft>
              <a:buSzPct val="80000"/>
              <a:buFontTx/>
              <a:buNone/>
            </a:pPr>
            <a:endParaRPr lang="en-US" altLang="en-US" sz="1200" dirty="0">
              <a:solidFill>
                <a:schemeClr val="bg1"/>
              </a:solidFill>
              <a:cs typeface="Arial" charset="0"/>
            </a:endParaRPr>
          </a:p>
        </p:txBody>
      </p:sp>
      <p:sp>
        <p:nvSpPr>
          <p:cNvPr id="4" name="Slide Number Placeholder 3"/>
          <p:cNvSpPr>
            <a:spLocks noGrp="1"/>
          </p:cNvSpPr>
          <p:nvPr>
            <p:ph type="sldNum" sz="quarter" idx="10"/>
          </p:nvPr>
        </p:nvSpPr>
        <p:spPr/>
        <p:txBody>
          <a:bodyPr/>
          <a:lstStyle/>
          <a:p>
            <a:fld id="{4CC240BA-5F8B-473D-9EF0-4F006941A047}" type="slidenum">
              <a:rPr lang="en-US" smtClean="0"/>
              <a:t>5</a:t>
            </a:fld>
            <a:endParaRPr lang="en-US" dirty="0"/>
          </a:p>
        </p:txBody>
      </p:sp>
    </p:spTree>
    <p:extLst>
      <p:ext uri="{BB962C8B-B14F-4D97-AF65-F5344CB8AC3E}">
        <p14:creationId xmlns:p14="http://schemas.microsoft.com/office/powerpoint/2010/main" val="254594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mergers and closings indicate a trend of private college consolidation</a:t>
            </a:r>
            <a:r>
              <a:rPr lang="en-US" baseline="0" dirty="0"/>
              <a:t> – particularly small private liberal arts colleges, or catholic colleges not near a catholic center. Harvard Business School Professor Clayton Christensen predicted half of country’s colleges/universities will close in 10 years. (Forbes) </a:t>
            </a:r>
            <a:r>
              <a:rPr lang="en-US" baseline="0" dirty="0" err="1"/>
              <a:t>Moodys</a:t>
            </a:r>
            <a:r>
              <a:rPr lang="en-US" baseline="0" dirty="0"/>
              <a:t>’ in 2015 predicted closures of small private colleges would triple and mergers would double.</a:t>
            </a:r>
            <a:endParaRPr lang="en-US" dirty="0"/>
          </a:p>
        </p:txBody>
      </p:sp>
      <p:sp>
        <p:nvSpPr>
          <p:cNvPr id="4" name="Slide Number Placeholder 3"/>
          <p:cNvSpPr>
            <a:spLocks noGrp="1"/>
          </p:cNvSpPr>
          <p:nvPr>
            <p:ph type="sldNum" sz="quarter" idx="10"/>
          </p:nvPr>
        </p:nvSpPr>
        <p:spPr/>
        <p:txBody>
          <a:bodyPr/>
          <a:lstStyle/>
          <a:p>
            <a:fld id="{4CC240BA-5F8B-473D-9EF0-4F006941A047}" type="slidenum">
              <a:rPr lang="en-US" smtClean="0"/>
              <a:t>8</a:t>
            </a:fld>
            <a:endParaRPr lang="en-US" dirty="0"/>
          </a:p>
        </p:txBody>
      </p:sp>
    </p:spTree>
    <p:extLst>
      <p:ext uri="{BB962C8B-B14F-4D97-AF65-F5344CB8AC3E}">
        <p14:creationId xmlns:p14="http://schemas.microsoft.com/office/powerpoint/2010/main" val="81316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College Board reports that a "moderate" college budget for an in-state public college for the 2016–2017 academic year averaged $24,610. A moderate budget at a private college averaged $49,320. This is tuition and fees only.</a:t>
            </a:r>
          </a:p>
          <a:p>
            <a:r>
              <a:rPr lang="en-US" dirty="0"/>
              <a:t>The quoted</a:t>
            </a:r>
            <a:r>
              <a:rPr lang="en-US" baseline="0" dirty="0"/>
              <a:t> costs do not include </a:t>
            </a:r>
            <a:r>
              <a:rPr lang="en-US" dirty="0"/>
              <a:t>housing, meals, books, supplies, transportation, personal.</a:t>
            </a:r>
          </a:p>
          <a:p>
            <a:r>
              <a:rPr lang="en-US" dirty="0"/>
              <a:t>Think these numbers are scary now? They increase by an average of 5% each year.</a:t>
            </a:r>
          </a:p>
          <a:p>
            <a:endParaRPr lang="en-US" dirty="0"/>
          </a:p>
          <a:p>
            <a:endParaRPr lang="en-US" dirty="0"/>
          </a:p>
        </p:txBody>
      </p:sp>
      <p:sp>
        <p:nvSpPr>
          <p:cNvPr id="4" name="Slide Number Placeholder 3"/>
          <p:cNvSpPr>
            <a:spLocks noGrp="1"/>
          </p:cNvSpPr>
          <p:nvPr>
            <p:ph type="sldNum" sz="quarter" idx="10"/>
          </p:nvPr>
        </p:nvSpPr>
        <p:spPr/>
        <p:txBody>
          <a:bodyPr/>
          <a:lstStyle/>
          <a:p>
            <a:fld id="{4CC240BA-5F8B-473D-9EF0-4F006941A047}" type="slidenum">
              <a:rPr lang="en-US" smtClean="0"/>
              <a:t>11</a:t>
            </a:fld>
            <a:endParaRPr lang="en-US" dirty="0"/>
          </a:p>
        </p:txBody>
      </p:sp>
    </p:spTree>
    <p:extLst>
      <p:ext uri="{BB962C8B-B14F-4D97-AF65-F5344CB8AC3E}">
        <p14:creationId xmlns:p14="http://schemas.microsoft.com/office/powerpoint/2010/main" val="267103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era of stagnant family incomes and diminished savings, the result is increased financial strain and growing reliance on borrowing to pay for college.</a:t>
            </a:r>
          </a:p>
          <a:p>
            <a:r>
              <a:rPr lang="en-US" dirty="0"/>
              <a:t>AWI (Average Wage Index) indicates that wages have risen only about 59% over the past 20 years as compared</a:t>
            </a:r>
            <a:r>
              <a:rPr lang="en-US" baseline="0" dirty="0"/>
              <a:t> to an average 196% increase in tuition.</a:t>
            </a:r>
            <a:endParaRPr lang="en-US" dirty="0"/>
          </a:p>
          <a:p>
            <a:endParaRPr lang="en-US" dirty="0"/>
          </a:p>
        </p:txBody>
      </p:sp>
      <p:sp>
        <p:nvSpPr>
          <p:cNvPr id="4" name="Slide Number Placeholder 3"/>
          <p:cNvSpPr>
            <a:spLocks noGrp="1"/>
          </p:cNvSpPr>
          <p:nvPr>
            <p:ph type="sldNum" sz="quarter" idx="10"/>
          </p:nvPr>
        </p:nvSpPr>
        <p:spPr/>
        <p:txBody>
          <a:bodyPr/>
          <a:lstStyle/>
          <a:p>
            <a:fld id="{4CC240BA-5F8B-473D-9EF0-4F006941A047}" type="slidenum">
              <a:rPr lang="en-US" smtClean="0"/>
              <a:t>12</a:t>
            </a:fld>
            <a:endParaRPr lang="en-US" dirty="0"/>
          </a:p>
        </p:txBody>
      </p:sp>
    </p:spTree>
    <p:extLst>
      <p:ext uri="{BB962C8B-B14F-4D97-AF65-F5344CB8AC3E}">
        <p14:creationId xmlns:p14="http://schemas.microsoft.com/office/powerpoint/2010/main" val="69378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Student loan debt is now the second highest consumer debt category $1.5 trillion in federal</a:t>
            </a:r>
            <a:r>
              <a:rPr lang="en-US" baseline="0" dirty="0"/>
              <a:t> loans, $64.2 billion in private student loans</a:t>
            </a:r>
            <a:r>
              <a:rPr lang="en-US" dirty="0"/>
              <a:t> - behind only mortgage debt - and higher than both credit cards and auto loans.</a:t>
            </a:r>
          </a:p>
          <a:p>
            <a:pPr defTabSz="928299">
              <a:defRPr/>
            </a:pPr>
            <a:endParaRPr lang="en-US" dirty="0"/>
          </a:p>
          <a:p>
            <a:pPr defTabSz="928299">
              <a:defRPr/>
            </a:pPr>
            <a:r>
              <a:rPr lang="en-US" dirty="0"/>
              <a:t>Mortgage 30 day delinquency</a:t>
            </a:r>
            <a:r>
              <a:rPr lang="en-US" baseline="0" dirty="0"/>
              <a:t> rate is 5%</a:t>
            </a:r>
            <a:endParaRPr lang="en-US" dirty="0"/>
          </a:p>
          <a:p>
            <a:endParaRPr lang="en-US" dirty="0"/>
          </a:p>
        </p:txBody>
      </p:sp>
      <p:sp>
        <p:nvSpPr>
          <p:cNvPr id="4" name="Slide Number Placeholder 3"/>
          <p:cNvSpPr>
            <a:spLocks noGrp="1"/>
          </p:cNvSpPr>
          <p:nvPr>
            <p:ph type="sldNum" sz="quarter" idx="10"/>
          </p:nvPr>
        </p:nvSpPr>
        <p:spPr/>
        <p:txBody>
          <a:bodyPr/>
          <a:lstStyle/>
          <a:p>
            <a:fld id="{4CC240BA-5F8B-473D-9EF0-4F006941A047}" type="slidenum">
              <a:rPr lang="en-US" smtClean="0"/>
              <a:t>13</a:t>
            </a:fld>
            <a:endParaRPr lang="en-US" dirty="0"/>
          </a:p>
        </p:txBody>
      </p:sp>
    </p:spTree>
    <p:extLst>
      <p:ext uri="{BB962C8B-B14F-4D97-AF65-F5344CB8AC3E}">
        <p14:creationId xmlns:p14="http://schemas.microsoft.com/office/powerpoint/2010/main" val="139874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240BA-5F8B-473D-9EF0-4F006941A047}" type="slidenum">
              <a:rPr lang="en-US" smtClean="0"/>
              <a:t>14</a:t>
            </a:fld>
            <a:endParaRPr lang="en-US" dirty="0"/>
          </a:p>
        </p:txBody>
      </p:sp>
    </p:spTree>
    <p:extLst>
      <p:ext uri="{BB962C8B-B14F-4D97-AF65-F5344CB8AC3E}">
        <p14:creationId xmlns:p14="http://schemas.microsoft.com/office/powerpoint/2010/main" val="363628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 small percentage of the average student's overall financial aid package consists of scholarships. So, while scholarships are certainly worth researching, such research should not be at the expense of filling out the federal government's financial aid form (the FAFSA) or any applicable college or state financial aid forms. </a:t>
            </a:r>
          </a:p>
        </p:txBody>
      </p:sp>
      <p:sp>
        <p:nvSpPr>
          <p:cNvPr id="4" name="Slide Number Placeholder 3"/>
          <p:cNvSpPr>
            <a:spLocks noGrp="1"/>
          </p:cNvSpPr>
          <p:nvPr>
            <p:ph type="sldNum" sz="quarter" idx="10"/>
          </p:nvPr>
        </p:nvSpPr>
        <p:spPr/>
        <p:txBody>
          <a:bodyPr/>
          <a:lstStyle/>
          <a:p>
            <a:fld id="{4CC240BA-5F8B-473D-9EF0-4F006941A047}" type="slidenum">
              <a:rPr lang="en-US" smtClean="0"/>
              <a:t>15</a:t>
            </a:fld>
            <a:endParaRPr lang="en-US" dirty="0"/>
          </a:p>
        </p:txBody>
      </p:sp>
    </p:spTree>
    <p:extLst>
      <p:ext uri="{BB962C8B-B14F-4D97-AF65-F5344CB8AC3E}">
        <p14:creationId xmlns:p14="http://schemas.microsoft.com/office/powerpoint/2010/main" val="135960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4 options,</a:t>
            </a:r>
            <a:r>
              <a:rPr lang="en-US" baseline="0" dirty="0"/>
              <a:t> make this chart into 2 slides for each of the options. </a:t>
            </a:r>
          </a:p>
          <a:p>
            <a:r>
              <a:rPr lang="en-US" baseline="0" dirty="0"/>
              <a:t>Discuss advantages and disadvantages as well as any unique points about each option. The slides after these will be related to scholarships, grants, etc. (reference the first draft to work in some other points such as scholarships, grants, FAFSA, etc.) the </a:t>
            </a:r>
            <a:r>
              <a:rPr lang="en-US" baseline="0" dirty="0" err="1"/>
              <a:t>powerpoint</a:t>
            </a:r>
            <a:r>
              <a:rPr lang="en-US" baseline="0" dirty="0"/>
              <a:t> will conclude with a lengthy case example (needs tweaking as well). Once this whole thing is outlined, if it is possible, work in the case example to flow throughout the </a:t>
            </a:r>
            <a:r>
              <a:rPr lang="en-US" baseline="0" dirty="0" err="1"/>
              <a:t>powerpoint</a:t>
            </a:r>
            <a:r>
              <a:rPr lang="en-US" baseline="0" dirty="0"/>
              <a:t> (like following a client’s timeline from first starting to plan to the end of their college spending cycle)</a:t>
            </a:r>
            <a:endParaRPr lang="en-US" dirty="0"/>
          </a:p>
        </p:txBody>
      </p:sp>
      <p:sp>
        <p:nvSpPr>
          <p:cNvPr id="4" name="Slide Number Placeholder 3"/>
          <p:cNvSpPr>
            <a:spLocks noGrp="1"/>
          </p:cNvSpPr>
          <p:nvPr>
            <p:ph type="sldNum" sz="quarter" idx="10"/>
          </p:nvPr>
        </p:nvSpPr>
        <p:spPr/>
        <p:txBody>
          <a:bodyPr/>
          <a:lstStyle/>
          <a:p>
            <a:fld id="{4CC240BA-5F8B-473D-9EF0-4F006941A047}" type="slidenum">
              <a:rPr lang="en-US" smtClean="0"/>
              <a:t>17</a:t>
            </a:fld>
            <a:endParaRPr lang="en-US"/>
          </a:p>
        </p:txBody>
      </p:sp>
    </p:spTree>
    <p:extLst>
      <p:ext uri="{BB962C8B-B14F-4D97-AF65-F5344CB8AC3E}">
        <p14:creationId xmlns:p14="http://schemas.microsoft.com/office/powerpoint/2010/main" val="256449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5862" r="11115" b="16141"/>
          <a:stretch/>
        </p:blipFill>
        <p:spPr>
          <a:xfrm>
            <a:off x="-58366" y="8966"/>
            <a:ext cx="9217201" cy="6849034"/>
          </a:xfrm>
          <a:prstGeom prst="rect">
            <a:avLst/>
          </a:prstGeom>
        </p:spPr>
      </p:pic>
      <p:sp>
        <p:nvSpPr>
          <p:cNvPr id="2" name="Title 1"/>
          <p:cNvSpPr>
            <a:spLocks noGrp="1"/>
          </p:cNvSpPr>
          <p:nvPr>
            <p:ph type="ctrTitle"/>
          </p:nvPr>
        </p:nvSpPr>
        <p:spPr>
          <a:xfrm>
            <a:off x="457200" y="4445867"/>
            <a:ext cx="8001000" cy="457200"/>
          </a:xfrm>
        </p:spPr>
        <p:txBody>
          <a:bodyPr>
            <a:normAutofit/>
          </a:bodyPr>
          <a:lstStyle>
            <a:lvl1pPr>
              <a:defRPr sz="2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1" y="5015016"/>
            <a:ext cx="6629400" cy="365760"/>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276425"/>
            <a:ext cx="2133600" cy="365125"/>
          </a:xfrm>
        </p:spPr>
        <p:txBody>
          <a:bodyPr/>
          <a:lstStyle>
            <a:lvl1pPr>
              <a:defRPr>
                <a:solidFill>
                  <a:srgbClr val="FFFFFF"/>
                </a:solidFill>
              </a:defRPr>
            </a:lvl1pPr>
          </a:lstStyle>
          <a:p>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105" t="24913" r="221" b="7905"/>
          <a:stretch/>
        </p:blipFill>
        <p:spPr>
          <a:xfrm>
            <a:off x="-84841" y="-18854"/>
            <a:ext cx="9257121" cy="4326903"/>
          </a:xfrm>
          <a:prstGeom prst="rect">
            <a:avLst/>
          </a:prstGeom>
        </p:spPr>
      </p:pic>
    </p:spTree>
    <p:extLst>
      <p:ext uri="{BB962C8B-B14F-4D97-AF65-F5344CB8AC3E}">
        <p14:creationId xmlns:p14="http://schemas.microsoft.com/office/powerpoint/2010/main" val="1939526413"/>
      </p:ext>
    </p:extLst>
  </p:cSld>
  <p:clrMapOvr>
    <a:masterClrMapping/>
  </p:clrMapOvr>
  <p:extLst mod="1">
    <p:ext uri="{DCECCB84-F9BA-43D5-87BE-67443E8EF086}">
      <p15:sldGuideLst xmlns:p15="http://schemas.microsoft.com/office/powerpoint/2012/main">
        <p15:guide id="1" orient="horz" pos="2712" userDrawn="1">
          <p15:clr>
            <a:srgbClr val="FBAE40"/>
          </p15:clr>
        </p15:guide>
        <p15:guide id="2"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and End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4025" y="4429125"/>
            <a:ext cx="8040688" cy="457200"/>
          </a:xfrm>
        </p:spPr>
        <p:txBody>
          <a:bodyPr anchor="b"/>
          <a:lstStyle>
            <a:lvl1pPr marL="0" indent="0">
              <a:buNone/>
              <a:defRPr sz="2000" b="0" i="0">
                <a:solidFill>
                  <a:srgbClr val="FFFFFF"/>
                </a:solidFill>
                <a:latin typeface="Gill Sans MT"/>
                <a:cs typeface="Gill Sans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25729" y="6290260"/>
            <a:ext cx="914400" cy="365125"/>
          </a:xfrm>
        </p:spPr>
        <p:txBody>
          <a:bodyPr/>
          <a:lstStyle>
            <a:lvl1pPr algn="l">
              <a:defRPr>
                <a:solidFill>
                  <a:srgbClr val="FFFFFF"/>
                </a:solidFill>
              </a:defRPr>
            </a:lvl1pPr>
          </a:lstStyle>
          <a:p>
            <a:fld id="{42863D77-7A85-284E-968D-441AAC22BC98}" type="slidenum">
              <a:rPr lang="en-US" smtClean="0"/>
              <a:pPr/>
              <a:t>‹#›</a:t>
            </a:fld>
            <a:endParaRPr lang="en-US" dirty="0"/>
          </a:p>
        </p:txBody>
      </p:sp>
      <p:grpSp>
        <p:nvGrpSpPr>
          <p:cNvPr id="2" name="Group 1"/>
          <p:cNvGrpSpPr/>
          <p:nvPr userDrawn="1"/>
        </p:nvGrpSpPr>
        <p:grpSpPr>
          <a:xfrm>
            <a:off x="-59179" y="-97655"/>
            <a:ext cx="9218014" cy="6955655"/>
            <a:chOff x="-59179" y="-97655"/>
            <a:chExt cx="9218014" cy="6955655"/>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5862" r="11115" b="16141"/>
            <a:stretch/>
          </p:blipFill>
          <p:spPr>
            <a:xfrm>
              <a:off x="-58366" y="8966"/>
              <a:ext cx="9217201" cy="6849034"/>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5862" r="11115" b="97609"/>
            <a:stretch/>
          </p:blipFill>
          <p:spPr>
            <a:xfrm>
              <a:off x="-59179" y="-97655"/>
              <a:ext cx="9218014" cy="195309"/>
            </a:xfrm>
            <a:prstGeom prst="rect">
              <a:avLst/>
            </a:prstGeom>
          </p:spPr>
        </p:pic>
      </p:grpSp>
    </p:spTree>
    <p:extLst>
      <p:ext uri="{BB962C8B-B14F-4D97-AF65-F5344CB8AC3E}">
        <p14:creationId xmlns:p14="http://schemas.microsoft.com/office/powerpoint/2010/main" val="770556936"/>
      </p:ext>
    </p:extLst>
  </p:cSld>
  <p:clrMapOvr>
    <a:masterClrMapping/>
  </p:clrMapOvr>
  <p:extLst mod="1">
    <p:ext uri="{DCECCB84-F9BA-43D5-87BE-67443E8EF086}">
      <p15:sldGuideLst xmlns:p15="http://schemas.microsoft.com/office/powerpoint/2012/main">
        <p15:guide id="1" orient="horz" pos="4104">
          <p15:clr>
            <a:srgbClr val="FBAE40"/>
          </p15:clr>
        </p15:guide>
        <p15:guide id="2" pos="2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125729" y="6290260"/>
            <a:ext cx="914400" cy="365125"/>
          </a:xfrm>
        </p:spPr>
        <p:txBody>
          <a:bodyPr/>
          <a:lstStyle>
            <a:lvl1pPr algn="l">
              <a:defRPr>
                <a:solidFill>
                  <a:schemeClr val="tx1"/>
                </a:solidFill>
              </a:defRPr>
            </a:lvl1pPr>
          </a:lstStyle>
          <a:p>
            <a:fld id="{42863D77-7A85-284E-968D-441AAC22BC98}" type="slidenum">
              <a:rPr lang="en-US" smtClean="0"/>
              <a:pPr/>
              <a:t>‹#›</a:t>
            </a:fld>
            <a:endParaRPr lang="en-US" dirty="0"/>
          </a:p>
        </p:txBody>
      </p:sp>
      <p:sp>
        <p:nvSpPr>
          <p:cNvPr id="15" name="Rectangle 14"/>
          <p:cNvSpPr/>
          <p:nvPr userDrawn="1"/>
        </p:nvSpPr>
        <p:spPr>
          <a:xfrm>
            <a:off x="799418" y="3745038"/>
            <a:ext cx="7432700" cy="1631216"/>
          </a:xfrm>
          <a:prstGeom prst="rect">
            <a:avLst/>
          </a:prstGeom>
        </p:spPr>
        <p:txBody>
          <a:bodyPr wrap="square">
            <a:spAutoFit/>
          </a:bodyPr>
          <a:lstStyle/>
          <a:p>
            <a:r>
              <a:rPr lang="en-US" sz="1000" kern="1200" dirty="0">
                <a:solidFill>
                  <a:schemeClr val="tx1"/>
                </a:solidFill>
                <a:effectLst/>
                <a:latin typeface="+mn-lt"/>
                <a:ea typeface="+mn-ea"/>
                <a:cs typeface="+mn-cs"/>
              </a:rPr>
              <a:t>First Citizens Wealth Management is a joint marketing mark of First-Citizens Bank &amp; Trust Company (“First Citizens Bank”), Member FDIC; First Citizens Investor Services, Inc., Member FINRA/SIPC, an SEC-registered broker-dealer and investment advisor; and First Citizens Asset Management, Inc., an SEC-registered investment advisor.</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Bank deposit products are offered by First Citizens Bank, Member FDIC.</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Investments in securities, annuities and insurance are not insured by the FDIC or any federal government agency; may lose value; are not a deposit or other obligation of, or guaranteed by, any bank or bank affiliate; and are subject to investment risks, including possible loss of the principal amount invested.  Brokerage and some investment advisory services may be offered through First Citizens Investor Services, Inc. Member FINRA/SIPC. First Citizens Asset Management, Inc. provides investment advisory services.  </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5730" y="5638780"/>
            <a:ext cx="3136636" cy="1174473"/>
          </a:xfrm>
          <a:prstGeom prst="rect">
            <a:avLst/>
          </a:prstGeom>
        </p:spPr>
      </p:pic>
    </p:spTree>
    <p:extLst>
      <p:ext uri="{BB962C8B-B14F-4D97-AF65-F5344CB8AC3E}">
        <p14:creationId xmlns:p14="http://schemas.microsoft.com/office/powerpoint/2010/main" val="68130542"/>
      </p:ext>
    </p:extLst>
  </p:cSld>
  <p:clrMapOvr>
    <a:masterClrMapping/>
  </p:clrMapOvr>
  <p:extLst mod="1">
    <p:ext uri="{DCECCB84-F9BA-43D5-87BE-67443E8EF086}">
      <p15:sldGuideLst xmlns:p15="http://schemas.microsoft.com/office/powerpoint/2012/main">
        <p15:guide id="1" orient="horz" pos="4104">
          <p15:clr>
            <a:srgbClr val="FBAE40"/>
          </p15:clr>
        </p15:guide>
        <p15:guide id="2" pos="28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5862" r="11115" b="16141"/>
          <a:stretch/>
        </p:blipFill>
        <p:spPr>
          <a:xfrm>
            <a:off x="-58366" y="8966"/>
            <a:ext cx="9217201" cy="6849034"/>
          </a:xfrm>
          <a:prstGeom prst="rect">
            <a:avLst/>
          </a:prstGeom>
        </p:spPr>
      </p:pic>
      <p:sp>
        <p:nvSpPr>
          <p:cNvPr id="3" name="Text Placeholder 2"/>
          <p:cNvSpPr>
            <a:spLocks noGrp="1"/>
          </p:cNvSpPr>
          <p:nvPr>
            <p:ph type="body" idx="1"/>
          </p:nvPr>
        </p:nvSpPr>
        <p:spPr>
          <a:xfrm>
            <a:off x="454025" y="4429125"/>
            <a:ext cx="8040688" cy="457200"/>
          </a:xfrm>
        </p:spPr>
        <p:txBody>
          <a:bodyPr anchor="b"/>
          <a:lstStyle>
            <a:lvl1pPr marL="0" indent="0">
              <a:buNone/>
              <a:defRPr sz="2000" b="0" i="0">
                <a:solidFill>
                  <a:srgbClr val="FFFFFF"/>
                </a:solidFill>
                <a:latin typeface="Gill Sans MT"/>
                <a:cs typeface="Gill Sans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25729" y="6290260"/>
            <a:ext cx="914400" cy="365125"/>
          </a:xfrm>
        </p:spPr>
        <p:txBody>
          <a:bodyPr/>
          <a:lstStyle>
            <a:lvl1pPr algn="l">
              <a:defRPr>
                <a:solidFill>
                  <a:srgbClr val="FFFFFF"/>
                </a:solidFill>
              </a:defRPr>
            </a:lvl1pPr>
          </a:lstStyle>
          <a:p>
            <a:fld id="{42863D77-7A85-284E-968D-441AAC22BC98}" type="slidenum">
              <a:rPr lang="en-US" smtClean="0"/>
              <a:pPr/>
              <a:t>‹#›</a:t>
            </a:fld>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94" t="26457" r="-335" b="3365"/>
          <a:stretch/>
        </p:blipFill>
        <p:spPr>
          <a:xfrm>
            <a:off x="-65989" y="-18854"/>
            <a:ext cx="9266549" cy="4326903"/>
          </a:xfrm>
          <a:prstGeom prst="rect">
            <a:avLst/>
          </a:prstGeom>
        </p:spPr>
      </p:pic>
    </p:spTree>
    <p:extLst>
      <p:ext uri="{BB962C8B-B14F-4D97-AF65-F5344CB8AC3E}">
        <p14:creationId xmlns:p14="http://schemas.microsoft.com/office/powerpoint/2010/main" val="4096887711"/>
      </p:ext>
    </p:extLst>
  </p:cSld>
  <p:clrMapOvr>
    <a:masterClrMapping/>
  </p:clrMapOvr>
  <p:extLst mod="1">
    <p:ext uri="{DCECCB84-F9BA-43D5-87BE-67443E8EF086}">
      <p15:sldGuideLst xmlns:p15="http://schemas.microsoft.com/office/powerpoint/2012/main">
        <p15:guide id="1" orient="horz" pos="4104">
          <p15:clr>
            <a:srgbClr val="FBAE40"/>
          </p15:clr>
        </p15:guide>
        <p15:guide id="2" pos="4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5862" r="11115" b="16141"/>
          <a:stretch/>
        </p:blipFill>
        <p:spPr>
          <a:xfrm>
            <a:off x="-58366" y="8966"/>
            <a:ext cx="9217201" cy="6849034"/>
          </a:xfrm>
          <a:prstGeom prst="rect">
            <a:avLst/>
          </a:prstGeom>
        </p:spPr>
      </p:pic>
      <p:sp>
        <p:nvSpPr>
          <p:cNvPr id="3" name="Text Placeholder 2"/>
          <p:cNvSpPr>
            <a:spLocks noGrp="1"/>
          </p:cNvSpPr>
          <p:nvPr>
            <p:ph type="body" idx="1"/>
          </p:nvPr>
        </p:nvSpPr>
        <p:spPr>
          <a:xfrm>
            <a:off x="454025" y="4429125"/>
            <a:ext cx="8040688" cy="457200"/>
          </a:xfrm>
        </p:spPr>
        <p:txBody>
          <a:bodyPr anchor="b"/>
          <a:lstStyle>
            <a:lvl1pPr marL="0" indent="0">
              <a:buNone/>
              <a:defRPr sz="2000" b="0" i="0">
                <a:solidFill>
                  <a:srgbClr val="FFFFFF"/>
                </a:solidFill>
                <a:latin typeface="Gill Sans MT"/>
                <a:cs typeface="Gill Sans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25729" y="6290260"/>
            <a:ext cx="914400" cy="365125"/>
          </a:xfrm>
        </p:spPr>
        <p:txBody>
          <a:bodyPr/>
          <a:lstStyle>
            <a:lvl1pPr algn="l">
              <a:defRPr>
                <a:solidFill>
                  <a:srgbClr val="FFFFFF"/>
                </a:solidFill>
              </a:defRPr>
            </a:lvl1pPr>
          </a:lstStyle>
          <a:p>
            <a:fld id="{42863D77-7A85-284E-968D-441AAC22BC98}" type="slidenum">
              <a:rPr lang="en-US" smtClean="0"/>
              <a:pPr/>
              <a:t>‹#›</a:t>
            </a:fld>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105" t="24913" r="221" b="7905"/>
          <a:stretch/>
        </p:blipFill>
        <p:spPr>
          <a:xfrm>
            <a:off x="-84841" y="-18854"/>
            <a:ext cx="9257121" cy="4326903"/>
          </a:xfrm>
          <a:prstGeom prst="rect">
            <a:avLst/>
          </a:prstGeom>
        </p:spPr>
      </p:pic>
    </p:spTree>
    <p:extLst>
      <p:ext uri="{BB962C8B-B14F-4D97-AF65-F5344CB8AC3E}">
        <p14:creationId xmlns:p14="http://schemas.microsoft.com/office/powerpoint/2010/main" val="1543832565"/>
      </p:ext>
    </p:extLst>
  </p:cSld>
  <p:clrMapOvr>
    <a:masterClrMapping/>
  </p:clrMapOvr>
  <p:extLst mod="1">
    <p:ext uri="{DCECCB84-F9BA-43D5-87BE-67443E8EF086}">
      <p15:sldGuideLst xmlns:p15="http://schemas.microsoft.com/office/powerpoint/2012/main">
        <p15:guide id="1" orient="horz" pos="4104">
          <p15:clr>
            <a:srgbClr val="FBAE40"/>
          </p15:clr>
        </p15:guide>
        <p15:guide id="2" pos="4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Clr>
                <a:schemeClr val="accent5"/>
              </a:buClr>
              <a:buFont typeface="Arial" panose="020B0604020202020204" pitchFamily="34" charset="0"/>
              <a:buNone/>
              <a:defRPr/>
            </a:lvl1pPr>
            <a:lvl2pPr>
              <a:buClr>
                <a:schemeClr val="accent5"/>
              </a:buClr>
              <a:defRPr/>
            </a:lvl2pPr>
            <a:lvl3pPr>
              <a:spcBef>
                <a:spcPts val="212"/>
              </a:spcBef>
              <a:buClr>
                <a:schemeClr val="accent5"/>
              </a:buClr>
              <a:defRPr sz="1300"/>
            </a:lvl3pPr>
            <a:lvl4pPr>
              <a:spcBef>
                <a:spcPts val="212"/>
              </a:spcBef>
              <a:buClr>
                <a:schemeClr val="accent5"/>
              </a:buClr>
              <a:defRPr sz="1300"/>
            </a:lvl4pPr>
            <a:lvl5pPr>
              <a:spcBef>
                <a:spcPts val="212"/>
              </a:spcBef>
              <a:buClr>
                <a:schemeClr val="accent5"/>
              </a:buCl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46666" y="198640"/>
            <a:ext cx="8125884" cy="365125"/>
          </a:xfrm>
        </p:spPr>
        <p:txBody>
          <a:bodyPr/>
          <a:lstStyle>
            <a:lvl1pPr algn="r">
              <a:defRPr sz="900"/>
            </a:lvl1pPr>
          </a:lstStyle>
          <a:p>
            <a:endParaRPr lang="en-US" dirty="0">
              <a:solidFill>
                <a:prstClr val="black">
                  <a:tint val="75000"/>
                </a:prst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49989" b="29283"/>
          <a:stretch/>
        </p:blipFill>
        <p:spPr>
          <a:xfrm>
            <a:off x="0" y="5561813"/>
            <a:ext cx="9144000" cy="1301213"/>
          </a:xfrm>
          <a:prstGeom prst="rect">
            <a:avLst/>
          </a:prstGeom>
        </p:spPr>
      </p:pic>
      <p:sp>
        <p:nvSpPr>
          <p:cNvPr id="12" name="Slide Number Placeholder 5"/>
          <p:cNvSpPr>
            <a:spLocks noGrp="1"/>
          </p:cNvSpPr>
          <p:nvPr>
            <p:ph type="sldNum" sz="quarter" idx="12"/>
          </p:nvPr>
        </p:nvSpPr>
        <p:spPr>
          <a:xfrm>
            <a:off x="125730" y="6279374"/>
            <a:ext cx="914400" cy="365125"/>
          </a:xfrm>
        </p:spPr>
        <p:txBody>
          <a:bodyPr/>
          <a:lstStyle>
            <a:lvl1pPr algn="l">
              <a:defRPr>
                <a:solidFill>
                  <a:srgbClr val="FFFFFF"/>
                </a:solidFill>
              </a:defRPr>
            </a:lvl1pPr>
          </a:lstStyle>
          <a:p>
            <a:fld id="{42863D77-7A85-284E-968D-441AAC22BC98}" type="slidenum">
              <a:rPr lang="en-US" smtClean="0"/>
              <a:pPr/>
              <a:t>‹#›</a:t>
            </a:fld>
            <a:endParaRPr lang="en-US" dirty="0"/>
          </a:p>
        </p:txBody>
      </p:sp>
      <p:pic>
        <p:nvPicPr>
          <p:cNvPr id="13" name="Picture 12" descr="FCB_WealthManagement_4C_LG_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8856" y="5848587"/>
            <a:ext cx="3132531" cy="694319"/>
          </a:xfrm>
          <a:prstGeom prst="rect">
            <a:avLst/>
          </a:prstGeom>
        </p:spPr>
      </p:pic>
    </p:spTree>
    <p:extLst>
      <p:ext uri="{BB962C8B-B14F-4D97-AF65-F5344CB8AC3E}">
        <p14:creationId xmlns:p14="http://schemas.microsoft.com/office/powerpoint/2010/main" val="871576326"/>
      </p:ext>
    </p:extLst>
  </p:cSld>
  <p:clrMapOvr>
    <a:masterClrMapping/>
  </p:clrMapOvr>
  <p:extLst mod="1">
    <p:ext uri="{DCECCB84-F9BA-43D5-87BE-67443E8EF086}">
      <p15:sldGuideLst xmlns:p15="http://schemas.microsoft.com/office/powerpoint/2012/main">
        <p15:guide id="1" orient="horz" pos="3504">
          <p15:clr>
            <a:srgbClr val="FBAE40"/>
          </p15:clr>
        </p15:guide>
        <p15:guide id="2" pos="5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347472" indent="-347472">
              <a:buClr>
                <a:schemeClr val="accent5"/>
              </a:buClr>
              <a:buFont typeface="Wingdings" charset="2"/>
              <a:buChar char="§"/>
              <a:defRPr sz="2800"/>
            </a:lvl1pPr>
            <a:lvl2pPr>
              <a:buClr>
                <a:schemeClr val="accent5"/>
              </a:buClr>
              <a:defRPr sz="2400"/>
            </a:lvl2pPr>
            <a:lvl3pPr>
              <a:buClr>
                <a:schemeClr val="accent5"/>
              </a:buClr>
              <a:defRPr sz="2000"/>
            </a:lvl3pPr>
            <a:lvl4pPr>
              <a:buClr>
                <a:schemeClr val="accent5"/>
              </a:buClr>
              <a:defRPr sz="1800"/>
            </a:lvl4pPr>
            <a:lvl5pPr>
              <a:buClr>
                <a:schemeClr val="accent5"/>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Clr>
                <a:schemeClr val="accent5"/>
              </a:buClr>
              <a:defRPr sz="2800"/>
            </a:lvl1pPr>
            <a:lvl2pPr>
              <a:buClr>
                <a:schemeClr val="accent5"/>
              </a:buClr>
              <a:defRPr sz="2400"/>
            </a:lvl2pPr>
            <a:lvl3pPr>
              <a:buClr>
                <a:schemeClr val="accent5"/>
              </a:buClr>
              <a:defRPr sz="2000"/>
            </a:lvl3pPr>
            <a:lvl4pPr>
              <a:buClr>
                <a:schemeClr val="accent5"/>
              </a:buClr>
              <a:defRPr sz="1800"/>
            </a:lvl4pPr>
            <a:lvl5pPr>
              <a:buClr>
                <a:schemeClr val="accent5"/>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846666" y="198640"/>
            <a:ext cx="8125884" cy="365125"/>
          </a:xfrm>
        </p:spPr>
        <p:txBody>
          <a:bodyPr/>
          <a:lstStyle>
            <a:lvl1pPr algn="r">
              <a:defRPr sz="900"/>
            </a:lvl1pPr>
          </a:lstStyle>
          <a:p>
            <a:endParaRPr lang="en-US" dirty="0">
              <a:solidFill>
                <a:prstClr val="black">
                  <a:tint val="75000"/>
                </a:prstClr>
              </a:solidFil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49989" b="29283"/>
          <a:stretch/>
        </p:blipFill>
        <p:spPr>
          <a:xfrm>
            <a:off x="0" y="5561813"/>
            <a:ext cx="9144000" cy="1301213"/>
          </a:xfrm>
          <a:prstGeom prst="rect">
            <a:avLst/>
          </a:prstGeom>
        </p:spPr>
      </p:pic>
      <p:sp>
        <p:nvSpPr>
          <p:cNvPr id="17" name="Slide Number Placeholder 5"/>
          <p:cNvSpPr>
            <a:spLocks noGrp="1"/>
          </p:cNvSpPr>
          <p:nvPr>
            <p:ph type="sldNum" sz="quarter" idx="12"/>
          </p:nvPr>
        </p:nvSpPr>
        <p:spPr>
          <a:xfrm>
            <a:off x="125730" y="6279374"/>
            <a:ext cx="914400" cy="365125"/>
          </a:xfrm>
        </p:spPr>
        <p:txBody>
          <a:bodyPr/>
          <a:lstStyle>
            <a:lvl1pPr algn="l">
              <a:defRPr>
                <a:solidFill>
                  <a:srgbClr val="FFFFFF"/>
                </a:solidFill>
              </a:defRPr>
            </a:lvl1pPr>
          </a:lstStyle>
          <a:p>
            <a:fld id="{42863D77-7A85-284E-968D-441AAC22BC98}" type="slidenum">
              <a:rPr lang="en-US" smtClean="0"/>
              <a:pPr/>
              <a:t>‹#›</a:t>
            </a:fld>
            <a:endParaRPr lang="en-US" dirty="0"/>
          </a:p>
        </p:txBody>
      </p:sp>
      <p:pic>
        <p:nvPicPr>
          <p:cNvPr id="18" name="Picture 17" descr="FCB_WealthManagement_4C_LG_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8856" y="5848587"/>
            <a:ext cx="3132531" cy="694319"/>
          </a:xfrm>
          <a:prstGeom prst="rect">
            <a:avLst/>
          </a:prstGeom>
        </p:spPr>
      </p:pic>
    </p:spTree>
    <p:extLst>
      <p:ext uri="{BB962C8B-B14F-4D97-AF65-F5344CB8AC3E}">
        <p14:creationId xmlns:p14="http://schemas.microsoft.com/office/powerpoint/2010/main" val="245851854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0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11"/>
          </p:nvPr>
        </p:nvSpPr>
        <p:spPr>
          <a:xfrm>
            <a:off x="846666" y="198640"/>
            <a:ext cx="8125884" cy="365125"/>
          </a:xfrm>
        </p:spPr>
        <p:txBody>
          <a:bodyPr/>
          <a:lstStyle>
            <a:lvl1pPr algn="r">
              <a:defRPr sz="900"/>
            </a:lvl1pPr>
          </a:lstStyle>
          <a:p>
            <a:endParaRPr lang="en-US" dirty="0">
              <a:solidFill>
                <a:prstClr val="black">
                  <a:tint val="75000"/>
                </a:prst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49989" b="29283"/>
          <a:stretch/>
        </p:blipFill>
        <p:spPr>
          <a:xfrm>
            <a:off x="0" y="5561813"/>
            <a:ext cx="9144000" cy="1301213"/>
          </a:xfrm>
          <a:prstGeom prst="rect">
            <a:avLst/>
          </a:prstGeom>
        </p:spPr>
      </p:pic>
      <p:sp>
        <p:nvSpPr>
          <p:cNvPr id="15" name="Slide Number Placeholder 5"/>
          <p:cNvSpPr>
            <a:spLocks noGrp="1"/>
          </p:cNvSpPr>
          <p:nvPr>
            <p:ph type="sldNum" sz="quarter" idx="12"/>
          </p:nvPr>
        </p:nvSpPr>
        <p:spPr>
          <a:xfrm>
            <a:off x="125730" y="6279374"/>
            <a:ext cx="914400" cy="365125"/>
          </a:xfrm>
        </p:spPr>
        <p:txBody>
          <a:bodyPr/>
          <a:lstStyle>
            <a:lvl1pPr algn="l">
              <a:defRPr>
                <a:solidFill>
                  <a:srgbClr val="FFFFFF"/>
                </a:solidFill>
              </a:defRPr>
            </a:lvl1pPr>
          </a:lstStyle>
          <a:p>
            <a:fld id="{42863D77-7A85-284E-968D-441AAC22BC98}" type="slidenum">
              <a:rPr lang="en-US" smtClean="0"/>
              <a:pPr/>
              <a:t>‹#›</a:t>
            </a:fld>
            <a:endParaRPr lang="en-US" dirty="0"/>
          </a:p>
        </p:txBody>
      </p:sp>
      <p:pic>
        <p:nvPicPr>
          <p:cNvPr id="16" name="Picture 15" descr="FCB_WealthManagement_4C_LG_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8856" y="5848587"/>
            <a:ext cx="3132531" cy="694319"/>
          </a:xfrm>
          <a:prstGeom prst="rect">
            <a:avLst/>
          </a:prstGeom>
        </p:spPr>
      </p:pic>
    </p:spTree>
    <p:extLst>
      <p:ext uri="{BB962C8B-B14F-4D97-AF65-F5344CB8AC3E}">
        <p14:creationId xmlns:p14="http://schemas.microsoft.com/office/powerpoint/2010/main" val="209371545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0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w/ Footer">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846666" y="198640"/>
            <a:ext cx="8125884" cy="365125"/>
          </a:xfrm>
        </p:spPr>
        <p:txBody>
          <a:bodyPr/>
          <a:lstStyle>
            <a:lvl1pPr algn="r">
              <a:defRPr sz="900"/>
            </a:lvl1pPr>
          </a:lstStyle>
          <a:p>
            <a:endParaRPr lang="en-US" dirty="0">
              <a:solidFill>
                <a:prstClr val="black">
                  <a:tint val="75000"/>
                </a:prst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49989" b="29283"/>
          <a:stretch/>
        </p:blipFill>
        <p:spPr>
          <a:xfrm>
            <a:off x="0" y="5561813"/>
            <a:ext cx="9144000" cy="1301213"/>
          </a:xfrm>
          <a:prstGeom prst="rect">
            <a:avLst/>
          </a:prstGeom>
        </p:spPr>
      </p:pic>
      <p:sp>
        <p:nvSpPr>
          <p:cNvPr id="14" name="Slide Number Placeholder 5"/>
          <p:cNvSpPr>
            <a:spLocks noGrp="1"/>
          </p:cNvSpPr>
          <p:nvPr>
            <p:ph type="sldNum" sz="quarter" idx="12"/>
          </p:nvPr>
        </p:nvSpPr>
        <p:spPr>
          <a:xfrm>
            <a:off x="125730" y="6279374"/>
            <a:ext cx="914400" cy="365125"/>
          </a:xfrm>
        </p:spPr>
        <p:txBody>
          <a:bodyPr/>
          <a:lstStyle>
            <a:lvl1pPr algn="l">
              <a:defRPr>
                <a:solidFill>
                  <a:srgbClr val="FFFFFF"/>
                </a:solidFill>
              </a:defRPr>
            </a:lvl1pPr>
          </a:lstStyle>
          <a:p>
            <a:fld id="{42863D77-7A85-284E-968D-441AAC22BC98}" type="slidenum">
              <a:rPr lang="en-US" smtClean="0"/>
              <a:pPr/>
              <a:t>‹#›</a:t>
            </a:fld>
            <a:endParaRPr lang="en-US" dirty="0"/>
          </a:p>
        </p:txBody>
      </p:sp>
      <p:pic>
        <p:nvPicPr>
          <p:cNvPr id="15" name="Picture 14" descr="FCB_WealthManagement_4C_LG_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8856" y="5848587"/>
            <a:ext cx="3132531" cy="694319"/>
          </a:xfrm>
          <a:prstGeom prst="rect">
            <a:avLst/>
          </a:prstGeom>
        </p:spPr>
      </p:pic>
    </p:spTree>
    <p:extLst>
      <p:ext uri="{BB962C8B-B14F-4D97-AF65-F5344CB8AC3E}">
        <p14:creationId xmlns:p14="http://schemas.microsoft.com/office/powerpoint/2010/main" val="30035274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0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219200" y="134818"/>
            <a:ext cx="6986337" cy="693341"/>
          </a:xfrm>
        </p:spPr>
        <p:txBody>
          <a:bodyPr/>
          <a:lstStyle/>
          <a:p>
            <a:r>
              <a:rPr lang="en-US"/>
              <a:t>Click to edit Master title style</a:t>
            </a:r>
          </a:p>
        </p:txBody>
      </p:sp>
      <p:sp>
        <p:nvSpPr>
          <p:cNvPr id="6" name="Slide Number Placeholder 5"/>
          <p:cNvSpPr>
            <a:spLocks noGrp="1"/>
          </p:cNvSpPr>
          <p:nvPr>
            <p:ph type="sldNum" sz="quarter" idx="12"/>
          </p:nvPr>
        </p:nvSpPr>
        <p:spPr>
          <a:xfrm>
            <a:off x="125730" y="6279374"/>
            <a:ext cx="914400" cy="365125"/>
          </a:xfrm>
        </p:spPr>
        <p:txBody>
          <a:bodyPr/>
          <a:lstStyle>
            <a:lvl1pPr algn="l">
              <a:defRPr>
                <a:solidFill>
                  <a:schemeClr val="tx1"/>
                </a:solidFill>
              </a:defRPr>
            </a:lvl1pPr>
          </a:lstStyle>
          <a:p>
            <a:fld id="{42863D77-7A85-284E-968D-441AAC22BC98}"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994" y="85458"/>
            <a:ext cx="991544" cy="742701"/>
          </a:xfrm>
          <a:prstGeom prst="rect">
            <a:avLst/>
          </a:prstGeom>
        </p:spPr>
      </p:pic>
    </p:spTree>
    <p:extLst>
      <p:ext uri="{BB962C8B-B14F-4D97-AF65-F5344CB8AC3E}">
        <p14:creationId xmlns:p14="http://schemas.microsoft.com/office/powerpoint/2010/main" val="29863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1219200" y="134818"/>
            <a:ext cx="6986337" cy="693341"/>
          </a:xfrm>
        </p:spPr>
        <p:txBody>
          <a:bodyPr/>
          <a:lstStyle/>
          <a:p>
            <a:r>
              <a:rPr lang="en-US"/>
              <a:t>Click to edit Master title style</a:t>
            </a:r>
          </a:p>
        </p:txBody>
      </p:sp>
      <p:sp>
        <p:nvSpPr>
          <p:cNvPr id="6" name="Slide Number Placeholder 5"/>
          <p:cNvSpPr>
            <a:spLocks noGrp="1"/>
          </p:cNvSpPr>
          <p:nvPr>
            <p:ph type="sldNum" sz="quarter" idx="12"/>
          </p:nvPr>
        </p:nvSpPr>
        <p:spPr>
          <a:xfrm>
            <a:off x="125730" y="6279374"/>
            <a:ext cx="914400" cy="365125"/>
          </a:xfrm>
        </p:spPr>
        <p:txBody>
          <a:bodyPr/>
          <a:lstStyle>
            <a:lvl1pPr algn="l">
              <a:defRPr>
                <a:solidFill>
                  <a:schemeClr val="tx1"/>
                </a:solidFill>
              </a:defRPr>
            </a:lvl1pPr>
          </a:lstStyle>
          <a:p>
            <a:fld id="{42863D77-7A85-284E-968D-441AAC22BC98}" type="slidenum">
              <a:rPr lang="en-US" smtClean="0"/>
              <a:pPr/>
              <a:t>‹#›</a:t>
            </a:fld>
            <a:endParaRPr lang="en-US" dirty="0"/>
          </a:p>
        </p:txBody>
      </p:sp>
    </p:spTree>
    <p:extLst>
      <p:ext uri="{BB962C8B-B14F-4D97-AF65-F5344CB8AC3E}">
        <p14:creationId xmlns:p14="http://schemas.microsoft.com/office/powerpoint/2010/main" val="393895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2237074" y="87774"/>
            <a:ext cx="6986337" cy="693341"/>
          </a:xfrm>
        </p:spPr>
        <p:txBody>
          <a:bodyPr/>
          <a:lstStyle/>
          <a:p>
            <a:r>
              <a:rPr lang="en-US"/>
              <a:t>Click to edit Master title style</a:t>
            </a:r>
          </a:p>
        </p:txBody>
      </p:sp>
      <p:sp>
        <p:nvSpPr>
          <p:cNvPr id="6" name="Slide Number Placeholder 5"/>
          <p:cNvSpPr>
            <a:spLocks noGrp="1"/>
          </p:cNvSpPr>
          <p:nvPr>
            <p:ph type="sldNum" sz="quarter" idx="12"/>
          </p:nvPr>
        </p:nvSpPr>
        <p:spPr>
          <a:xfrm>
            <a:off x="125730" y="6279374"/>
            <a:ext cx="914400" cy="365125"/>
          </a:xfrm>
        </p:spPr>
        <p:txBody>
          <a:bodyPr/>
          <a:lstStyle>
            <a:lvl1pPr algn="l">
              <a:defRPr>
                <a:solidFill>
                  <a:schemeClr val="tx1"/>
                </a:solidFill>
              </a:defRPr>
            </a:lvl1pPr>
          </a:lstStyle>
          <a:p>
            <a:fld id="{42863D77-7A85-284E-968D-441AAC22BC98}" type="slidenum">
              <a:rPr lang="en-US" smtClean="0"/>
              <a:pPr/>
              <a:t>‹#›</a:t>
            </a:fld>
            <a:endParaRPr lang="en-US" dirty="0"/>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4935"/>
            <a:ext cx="2237074" cy="93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13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5457"/>
            <a:ext cx="8229600" cy="69334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46666" y="1483052"/>
            <a:ext cx="7840133" cy="38275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Calibri"/>
                <a:cs typeface="Calibri"/>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a:cs typeface="Calibri"/>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Calibri"/>
                <a:cs typeface="Calibri"/>
              </a:defRPr>
            </a:lvl1pPr>
          </a:lstStyle>
          <a:p>
            <a:pPr defTabSz="457200"/>
            <a:fld id="{42863D77-7A85-284E-968D-441AAC22BC9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670492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1" r:id="rId7"/>
    <p:sldLayoutId id="2147483683" r:id="rId8"/>
    <p:sldLayoutId id="2147483684" r:id="rId9"/>
    <p:sldLayoutId id="2147483680" r:id="rId10"/>
    <p:sldLayoutId id="2147483679" r:id="rId11"/>
    <p:sldLayoutId id="2147483682" r:id="rId12"/>
  </p:sldLayoutIdLst>
  <p:hf hdr="0" ftr="0" dt="0"/>
  <p:txStyles>
    <p:titleStyle>
      <a:lvl1pPr algn="l" defTabSz="457200" rtl="0" eaLnBrk="1" latinLnBrk="0" hangingPunct="1">
        <a:spcBef>
          <a:spcPct val="0"/>
        </a:spcBef>
        <a:buNone/>
        <a:defRPr sz="2800" b="0" i="0" kern="1200">
          <a:solidFill>
            <a:schemeClr val="tx1"/>
          </a:solidFill>
          <a:latin typeface="Gill Sans MT"/>
          <a:ea typeface="+mj-ea"/>
          <a:cs typeface="Gill Sans MT"/>
        </a:defRPr>
      </a:lvl1pPr>
    </p:titleStyle>
    <p:bodyStyle>
      <a:lvl1pPr marL="342900" indent="-342900" algn="l" defTabSz="457200" rtl="0" eaLnBrk="1" latinLnBrk="0" hangingPunct="1">
        <a:spcBef>
          <a:spcPts val="600"/>
        </a:spcBef>
        <a:spcAft>
          <a:spcPts val="900"/>
        </a:spcAft>
        <a:buClr>
          <a:schemeClr val="accent2"/>
        </a:buClr>
        <a:buSzPct val="100000"/>
        <a:buFont typeface="Wingdings" charset="2"/>
        <a:buChar char="§"/>
        <a:defRPr sz="1800" b="0" i="0" kern="1200">
          <a:solidFill>
            <a:schemeClr val="tx1"/>
          </a:solidFill>
          <a:latin typeface="Calibri"/>
          <a:ea typeface="+mn-ea"/>
          <a:cs typeface="Calibri"/>
        </a:defRPr>
      </a:lvl1pPr>
      <a:lvl2pPr marL="742950" indent="-285750" algn="l" defTabSz="457200" rtl="0" eaLnBrk="1" latinLnBrk="0" hangingPunct="1">
        <a:spcBef>
          <a:spcPts val="0"/>
        </a:spcBef>
        <a:buClr>
          <a:schemeClr val="accent2"/>
        </a:buClr>
        <a:buFont typeface="Wingdings" charset="2"/>
        <a:buChar char="§"/>
        <a:defRPr sz="1400" b="0" i="0" kern="1200">
          <a:solidFill>
            <a:schemeClr val="tx1"/>
          </a:solidFill>
          <a:latin typeface="Calibri"/>
          <a:ea typeface="+mn-ea"/>
          <a:cs typeface="Calibri"/>
        </a:defRPr>
      </a:lvl2pPr>
      <a:lvl3pPr marL="1143000" indent="-228600" algn="l" defTabSz="457200" rtl="0" eaLnBrk="1" latinLnBrk="0" hangingPunct="1">
        <a:spcBef>
          <a:spcPct val="20000"/>
        </a:spcBef>
        <a:buClr>
          <a:schemeClr val="accent2"/>
        </a:buClr>
        <a:buFont typeface="Wingdings" charset="2"/>
        <a:buChar char="§"/>
        <a:defRPr sz="1400" b="0" i="0" kern="1200">
          <a:solidFill>
            <a:schemeClr val="tx1"/>
          </a:solidFill>
          <a:latin typeface="Calibri"/>
          <a:ea typeface="+mn-ea"/>
          <a:cs typeface="Calibri"/>
        </a:defRPr>
      </a:lvl3pPr>
      <a:lvl4pPr marL="1600200" indent="-228600" algn="l" defTabSz="457200" rtl="0" eaLnBrk="1" latinLnBrk="0" hangingPunct="1">
        <a:spcBef>
          <a:spcPct val="20000"/>
        </a:spcBef>
        <a:buClr>
          <a:schemeClr val="accent2"/>
        </a:buClr>
        <a:buFont typeface="Wingdings" charset="2"/>
        <a:buChar char="§"/>
        <a:defRPr sz="1400" b="0" i="0" kern="1200">
          <a:solidFill>
            <a:schemeClr val="tx1"/>
          </a:solidFill>
          <a:latin typeface="Calibri"/>
          <a:ea typeface="+mn-ea"/>
          <a:cs typeface="Calibri"/>
        </a:defRPr>
      </a:lvl4pPr>
      <a:lvl5pPr marL="2057400" indent="-228600" algn="l" defTabSz="457200" rtl="0" eaLnBrk="1" latinLnBrk="0" hangingPunct="1">
        <a:spcBef>
          <a:spcPct val="20000"/>
        </a:spcBef>
        <a:buClr>
          <a:schemeClr val="accent2"/>
        </a:buClr>
        <a:buFont typeface="Wingdings" charset="2"/>
        <a:buChar char="§"/>
        <a:defRPr sz="14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863D77-7A85-284E-968D-441AAC22BC98}" type="slidenum">
              <a:rPr lang="en-US" smtClean="0"/>
              <a:pPr/>
              <a:t>1</a:t>
            </a:fld>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5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687" y="440258"/>
            <a:ext cx="4868625" cy="140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565308" y="2260314"/>
            <a:ext cx="8229600" cy="29692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i="0" kern="1200">
                <a:solidFill>
                  <a:schemeClr val="tx1"/>
                </a:solidFill>
                <a:latin typeface="Gill Sans MT"/>
                <a:ea typeface="+mj-ea"/>
                <a:cs typeface="Gill Sans MT"/>
              </a:defRPr>
            </a:lvl1pPr>
          </a:lstStyle>
          <a:p>
            <a:r>
              <a:rPr lang="en-US" dirty="0">
                <a:solidFill>
                  <a:schemeClr val="bg1">
                    <a:lumMod val="50000"/>
                  </a:schemeClr>
                </a:solidFill>
                <a:latin typeface="Avenir Book" charset="0"/>
                <a:ea typeface="Avenir Book" charset="0"/>
                <a:cs typeface="Avenir Book" charset="0"/>
              </a:rPr>
              <a:t>Wake County Estate Planning Council</a:t>
            </a:r>
          </a:p>
          <a:p>
            <a:r>
              <a:rPr lang="en-US" dirty="0">
                <a:solidFill>
                  <a:schemeClr val="bg1">
                    <a:lumMod val="50000"/>
                  </a:schemeClr>
                </a:solidFill>
                <a:latin typeface="Avenir Book" charset="0"/>
                <a:ea typeface="Avenir Book" charset="0"/>
                <a:cs typeface="Avenir Book" charset="0"/>
              </a:rPr>
              <a:t>“Education Planning”				</a:t>
            </a:r>
            <a:r>
              <a:rPr lang="en-US" sz="2400" i="1" dirty="0">
                <a:solidFill>
                  <a:schemeClr val="bg1">
                    <a:lumMod val="50000"/>
                  </a:schemeClr>
                </a:solidFill>
                <a:latin typeface="Avenir Book" charset="0"/>
                <a:ea typeface="Avenir Book" charset="0"/>
                <a:cs typeface="Avenir Book" charset="0"/>
              </a:rPr>
              <a:t>January 15, 2019 </a:t>
            </a:r>
            <a:endParaRPr lang="en-US" sz="2600" i="1" dirty="0">
              <a:solidFill>
                <a:schemeClr val="bg1">
                  <a:lumMod val="50000"/>
                </a:schemeClr>
              </a:solidFill>
              <a:latin typeface="Avenir Book" charset="0"/>
              <a:ea typeface="Avenir Book" charset="0"/>
              <a:cs typeface="Avenir Book" charset="0"/>
            </a:endParaRPr>
          </a:p>
          <a:p>
            <a:endParaRPr lang="en-US" dirty="0">
              <a:solidFill>
                <a:schemeClr val="bg1">
                  <a:lumMod val="50000"/>
                </a:schemeClr>
              </a:solidFill>
              <a:latin typeface="Avenir Book" charset="0"/>
              <a:ea typeface="Avenir Book" charset="0"/>
              <a:cs typeface="Avenir Book" charset="0"/>
            </a:endParaRPr>
          </a:p>
          <a:p>
            <a:endParaRPr lang="en-US" dirty="0">
              <a:solidFill>
                <a:schemeClr val="bg1">
                  <a:lumMod val="50000"/>
                </a:schemeClr>
              </a:solidFill>
              <a:latin typeface="Avenir Book" charset="0"/>
              <a:ea typeface="Avenir Book" charset="0"/>
              <a:cs typeface="Avenir Book" charset="0"/>
            </a:endParaRPr>
          </a:p>
          <a:p>
            <a:r>
              <a:rPr lang="en-US" sz="2000" dirty="0">
                <a:solidFill>
                  <a:schemeClr val="bg1">
                    <a:lumMod val="50000"/>
                  </a:schemeClr>
                </a:solidFill>
                <a:latin typeface="Avenir Book" charset="0"/>
                <a:ea typeface="Avenir Book" charset="0"/>
                <a:cs typeface="Avenir Book" charset="0"/>
              </a:rPr>
              <a:t>Nerre Shuriah, JD, LLM, CEPA</a:t>
            </a:r>
            <a:r>
              <a:rPr lang="en-US" sz="2000" dirty="0">
                <a:solidFill>
                  <a:schemeClr val="bg1">
                    <a:lumMod val="50000"/>
                  </a:schemeClr>
                </a:solidFill>
                <a:latin typeface="Calibri"/>
                <a:ea typeface="Avenir Book" charset="0"/>
                <a:cs typeface="Avenir Book" charset="0"/>
              </a:rPr>
              <a:t>™</a:t>
            </a:r>
          </a:p>
          <a:p>
            <a:r>
              <a:rPr lang="en-US" sz="2000" dirty="0">
                <a:solidFill>
                  <a:schemeClr val="bg1">
                    <a:lumMod val="50000"/>
                  </a:schemeClr>
                </a:solidFill>
                <a:latin typeface="Calibri"/>
                <a:ea typeface="Avenir Book" charset="0"/>
                <a:cs typeface="Avenir Book" charset="0"/>
              </a:rPr>
              <a:t>SVP, Wealth Planning Director</a:t>
            </a:r>
          </a:p>
          <a:p>
            <a:r>
              <a:rPr lang="en-US" sz="2000" dirty="0">
                <a:solidFill>
                  <a:schemeClr val="bg1">
                    <a:lumMod val="50000"/>
                  </a:schemeClr>
                </a:solidFill>
                <a:latin typeface="Calibri"/>
                <a:ea typeface="Avenir Book" charset="0"/>
                <a:cs typeface="Avenir Book" charset="0"/>
              </a:rPr>
              <a:t>First Citizens Bank Wealth Management</a:t>
            </a:r>
          </a:p>
          <a:p>
            <a:r>
              <a:rPr lang="en-US" sz="2000" dirty="0">
                <a:solidFill>
                  <a:schemeClr val="bg1">
                    <a:lumMod val="50000"/>
                  </a:schemeClr>
                </a:solidFill>
                <a:latin typeface="Calibri"/>
                <a:ea typeface="Avenir Book" charset="0"/>
                <a:cs typeface="Avenir Book" charset="0"/>
              </a:rPr>
              <a:t>nerre.shuriah@firstcitizens.com</a:t>
            </a:r>
            <a:endParaRPr lang="en-US" sz="2000" dirty="0">
              <a:solidFill>
                <a:schemeClr val="bg1">
                  <a:lumMod val="50000"/>
                </a:schemeClr>
              </a:solidFill>
              <a:latin typeface="Avenir Book" charset="0"/>
              <a:ea typeface="Avenir Book" charset="0"/>
              <a:cs typeface="Avenir Book" charset="0"/>
            </a:endParaRPr>
          </a:p>
        </p:txBody>
      </p:sp>
    </p:spTree>
    <p:extLst>
      <p:ext uri="{BB962C8B-B14F-4D97-AF65-F5344CB8AC3E}">
        <p14:creationId xmlns:p14="http://schemas.microsoft.com/office/powerpoint/2010/main" val="314067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2863D77-7A85-284E-968D-441AAC22BC98}" type="slidenum">
              <a:rPr lang="en-US" smtClean="0"/>
              <a:pPr/>
              <a:t>10</a:t>
            </a:fld>
            <a:endParaRPr lang="en-US" dirty="0"/>
          </a:p>
        </p:txBody>
      </p:sp>
      <p:sp>
        <p:nvSpPr>
          <p:cNvPr id="4" name="Title 1"/>
          <p:cNvSpPr txBox="1">
            <a:spLocks/>
          </p:cNvSpPr>
          <p:nvPr/>
        </p:nvSpPr>
        <p:spPr>
          <a:xfrm>
            <a:off x="1162537" y="134818"/>
            <a:ext cx="7161561" cy="6933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i="0" kern="1200">
                <a:solidFill>
                  <a:schemeClr val="tx1"/>
                </a:solidFill>
                <a:latin typeface="Gill Sans MT"/>
                <a:ea typeface="+mj-ea"/>
                <a:cs typeface="Gill Sans MT"/>
              </a:defRPr>
            </a:lvl1pPr>
          </a:lstStyle>
          <a:p>
            <a:r>
              <a:rPr lang="en-US">
                <a:latin typeface="Avenir Book"/>
              </a:rPr>
              <a:t>Can you afford a higher education?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500729" y="4917861"/>
            <a:ext cx="2969122" cy="646331"/>
          </a:xfrm>
          <a:prstGeom prst="rect">
            <a:avLst/>
          </a:prstGeom>
          <a:noFill/>
        </p:spPr>
        <p:txBody>
          <a:bodyPr wrap="square" rtlCol="0">
            <a:spAutoFit/>
          </a:bodyPr>
          <a:lstStyle/>
          <a:p>
            <a:pPr marL="342900" indent="-342900">
              <a:buClr>
                <a:srgbClr val="FFC000"/>
              </a:buClr>
              <a:buFont typeface="Wingdings" panose="05000000000000000000" pitchFamily="2" charset="2"/>
              <a:buChar char="§"/>
            </a:pPr>
            <a:r>
              <a:rPr lang="en-US" dirty="0"/>
              <a:t>K thru 12</a:t>
            </a:r>
          </a:p>
          <a:p>
            <a:pPr marL="342900" indent="-342900">
              <a:buClr>
                <a:srgbClr val="FFC000"/>
              </a:buClr>
              <a:buFont typeface="Wingdings" panose="05000000000000000000" pitchFamily="2" charset="2"/>
              <a:buChar char="§"/>
            </a:pPr>
            <a:r>
              <a:rPr lang="en-US" dirty="0"/>
              <a:t>Help Parents </a:t>
            </a:r>
          </a:p>
        </p:txBody>
      </p:sp>
      <p:grpSp>
        <p:nvGrpSpPr>
          <p:cNvPr id="16" name="Group 15"/>
          <p:cNvGrpSpPr/>
          <p:nvPr/>
        </p:nvGrpSpPr>
        <p:grpSpPr>
          <a:xfrm>
            <a:off x="73600" y="1396329"/>
            <a:ext cx="8975639" cy="4466670"/>
            <a:chOff x="0" y="1004597"/>
            <a:chExt cx="8975639" cy="4466670"/>
          </a:xfrm>
        </p:grpSpPr>
        <p:grpSp>
          <p:nvGrpSpPr>
            <p:cNvPr id="6" name="Group 5"/>
            <p:cNvGrpSpPr/>
            <p:nvPr/>
          </p:nvGrpSpPr>
          <p:grpSpPr>
            <a:xfrm>
              <a:off x="188504" y="1004597"/>
              <a:ext cx="8787135" cy="4466670"/>
              <a:chOff x="188504" y="1004597"/>
              <a:chExt cx="8787135" cy="4466670"/>
            </a:xfrm>
          </p:grpSpPr>
          <p:sp>
            <p:nvSpPr>
              <p:cNvPr id="7" name="TextBox 6"/>
              <p:cNvSpPr txBox="1"/>
              <p:nvPr/>
            </p:nvSpPr>
            <p:spPr>
              <a:xfrm>
                <a:off x="239778" y="1016937"/>
                <a:ext cx="2511470" cy="461665"/>
              </a:xfrm>
              <a:prstGeom prst="rect">
                <a:avLst/>
              </a:prstGeom>
              <a:noFill/>
            </p:spPr>
            <p:txBody>
              <a:bodyPr wrap="square" rtlCol="0">
                <a:spAutoFit/>
              </a:bodyPr>
              <a:lstStyle/>
              <a:p>
                <a:pPr algn="ctr"/>
                <a:r>
                  <a:rPr lang="en-US" sz="2400" dirty="0">
                    <a:latin typeface="+mj-lt"/>
                  </a:rPr>
                  <a:t>Yourself</a:t>
                </a:r>
              </a:p>
            </p:txBody>
          </p:sp>
          <p:sp>
            <p:nvSpPr>
              <p:cNvPr id="8" name="TextBox 7"/>
              <p:cNvSpPr txBox="1"/>
              <p:nvPr/>
            </p:nvSpPr>
            <p:spPr>
              <a:xfrm>
                <a:off x="188504" y="4270938"/>
                <a:ext cx="2969122" cy="923330"/>
              </a:xfrm>
              <a:prstGeom prst="rect">
                <a:avLst/>
              </a:prstGeom>
              <a:noFill/>
            </p:spPr>
            <p:txBody>
              <a:bodyPr wrap="square" rtlCol="0">
                <a:spAutoFit/>
              </a:bodyPr>
              <a:lstStyle/>
              <a:p>
                <a:pPr marL="342900" indent="-342900">
                  <a:buClr>
                    <a:srgbClr val="FFC000"/>
                  </a:buClr>
                  <a:buFont typeface="Wingdings" panose="05000000000000000000" pitchFamily="2" charset="2"/>
                  <a:buChar char="§"/>
                </a:pPr>
                <a:r>
                  <a:rPr lang="en-US" dirty="0"/>
                  <a:t>Job retraining</a:t>
                </a:r>
              </a:p>
              <a:p>
                <a:pPr marL="342900" indent="-342900">
                  <a:buClr>
                    <a:srgbClr val="FFC000"/>
                  </a:buClr>
                  <a:buFont typeface="Wingdings" panose="05000000000000000000" pitchFamily="2" charset="2"/>
                  <a:buChar char="§"/>
                </a:pPr>
                <a:r>
                  <a:rPr lang="en-US" dirty="0"/>
                  <a:t>Second career</a:t>
                </a:r>
              </a:p>
              <a:p>
                <a:pPr marL="342900" indent="-342900">
                  <a:buClr>
                    <a:srgbClr val="FFC000"/>
                  </a:buClr>
                  <a:buFont typeface="Wingdings" panose="05000000000000000000" pitchFamily="2" charset="2"/>
                  <a:buChar char="§"/>
                </a:pPr>
                <a:r>
                  <a:rPr lang="en-US" dirty="0"/>
                  <a:t>Retirement Income</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743" y="1755783"/>
                <a:ext cx="2190834" cy="240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464169" y="1004597"/>
                <a:ext cx="2511470" cy="461665"/>
              </a:xfrm>
              <a:prstGeom prst="rect">
                <a:avLst/>
              </a:prstGeom>
              <a:noFill/>
            </p:spPr>
            <p:txBody>
              <a:bodyPr wrap="square" rtlCol="0">
                <a:spAutoFit/>
              </a:bodyPr>
              <a:lstStyle/>
              <a:p>
                <a:pPr algn="ctr"/>
                <a:r>
                  <a:rPr lang="en-US" sz="2400" dirty="0">
                    <a:latin typeface="+mj-lt"/>
                  </a:rPr>
                  <a:t>Grandchildren</a:t>
                </a:r>
              </a:p>
            </p:txBody>
          </p:sp>
          <p:sp>
            <p:nvSpPr>
              <p:cNvPr id="11" name="TextBox 10"/>
              <p:cNvSpPr txBox="1"/>
              <p:nvPr/>
            </p:nvSpPr>
            <p:spPr>
              <a:xfrm>
                <a:off x="3325743" y="1027907"/>
                <a:ext cx="2799290" cy="461665"/>
              </a:xfrm>
              <a:prstGeom prst="rect">
                <a:avLst/>
              </a:prstGeom>
              <a:noFill/>
            </p:spPr>
            <p:txBody>
              <a:bodyPr wrap="square" rtlCol="0">
                <a:spAutoFit/>
              </a:bodyPr>
              <a:lstStyle/>
              <a:p>
                <a:pPr algn="ctr"/>
                <a:r>
                  <a:rPr lang="en-US" sz="2400" dirty="0">
                    <a:latin typeface="+mj-lt"/>
                  </a:rPr>
                  <a:t>Children</a:t>
                </a:r>
              </a:p>
            </p:txBody>
          </p:sp>
          <p:sp>
            <p:nvSpPr>
              <p:cNvPr id="12" name="TextBox 11"/>
              <p:cNvSpPr txBox="1"/>
              <p:nvPr/>
            </p:nvSpPr>
            <p:spPr>
              <a:xfrm>
                <a:off x="3163958" y="4270938"/>
                <a:ext cx="2969122" cy="1200329"/>
              </a:xfrm>
              <a:prstGeom prst="rect">
                <a:avLst/>
              </a:prstGeom>
              <a:noFill/>
            </p:spPr>
            <p:txBody>
              <a:bodyPr wrap="square" rtlCol="0">
                <a:spAutoFit/>
              </a:bodyPr>
              <a:lstStyle/>
              <a:p>
                <a:pPr marL="342900" indent="-342900">
                  <a:buClr>
                    <a:srgbClr val="FFC000"/>
                  </a:buClr>
                  <a:buFont typeface="Wingdings" panose="05000000000000000000" pitchFamily="2" charset="2"/>
                  <a:buChar char="§"/>
                </a:pPr>
                <a:r>
                  <a:rPr lang="en-US" dirty="0"/>
                  <a:t>College</a:t>
                </a:r>
              </a:p>
              <a:p>
                <a:pPr marL="342900" indent="-342900">
                  <a:buClr>
                    <a:srgbClr val="FFC000"/>
                  </a:buClr>
                  <a:buFont typeface="Wingdings" panose="05000000000000000000" pitchFamily="2" charset="2"/>
                  <a:buChar char="§"/>
                </a:pPr>
                <a:r>
                  <a:rPr lang="en-US" dirty="0"/>
                  <a:t>Graduate School</a:t>
                </a:r>
              </a:p>
              <a:p>
                <a:pPr marL="342900" indent="-342900">
                  <a:buClr>
                    <a:srgbClr val="FFC000"/>
                  </a:buClr>
                  <a:buFont typeface="Wingdings" panose="05000000000000000000" pitchFamily="2" charset="2"/>
                  <a:buChar char="§"/>
                </a:pPr>
                <a:r>
                  <a:rPr lang="en-US" dirty="0"/>
                  <a:t>Other certifications/licenses</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169" y="1644420"/>
                <a:ext cx="2227914" cy="262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89069"/>
              <a:ext cx="2841432" cy="1921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 name="Picture 2" descr="C:\Users\50689\Desktop\FCB WM - 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93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78" y="65724"/>
            <a:ext cx="8229600" cy="693341"/>
          </a:xfrm>
        </p:spPr>
        <p:txBody>
          <a:bodyPr/>
          <a:lstStyle/>
          <a:p>
            <a:r>
              <a:rPr lang="en-US" dirty="0">
                <a:latin typeface="Avenir Book"/>
              </a:rPr>
              <a:t>2018-2019 Tuition Comparison</a:t>
            </a:r>
          </a:p>
        </p:txBody>
      </p:sp>
      <p:sp>
        <p:nvSpPr>
          <p:cNvPr id="3" name="Content Placeholder 2"/>
          <p:cNvSpPr>
            <a:spLocks noGrp="1"/>
          </p:cNvSpPr>
          <p:nvPr>
            <p:ph sz="half" idx="4294967295"/>
          </p:nvPr>
        </p:nvSpPr>
        <p:spPr>
          <a:xfrm>
            <a:off x="152400" y="1635918"/>
            <a:ext cx="4038600" cy="4525963"/>
          </a:xfrm>
        </p:spPr>
        <p:txBody>
          <a:bodyPr/>
          <a:lstStyle/>
          <a:p>
            <a:pPr marL="0" indent="0" algn="ctr">
              <a:buNone/>
            </a:pPr>
            <a:r>
              <a:rPr lang="en-US" sz="2400" b="1" dirty="0">
                <a:latin typeface="+mj-lt"/>
              </a:rPr>
              <a:t>Public</a:t>
            </a:r>
            <a:endParaRPr lang="en-US" dirty="0">
              <a:latin typeface="+mj-lt"/>
            </a:endParaRPr>
          </a:p>
          <a:p>
            <a:pPr marL="0" indent="0" algn="ctr">
              <a:buNone/>
            </a:pPr>
            <a:r>
              <a:rPr lang="en-US" sz="6000" b="1" dirty="0">
                <a:solidFill>
                  <a:schemeClr val="accent5"/>
                </a:solidFill>
                <a:latin typeface="+mn-lt"/>
              </a:rPr>
              <a:t>$28,444</a:t>
            </a:r>
          </a:p>
          <a:p>
            <a:pPr marL="0" indent="0">
              <a:buNone/>
            </a:pPr>
            <a:endParaRPr lang="en-US" dirty="0"/>
          </a:p>
        </p:txBody>
      </p:sp>
      <p:sp>
        <p:nvSpPr>
          <p:cNvPr id="4" name="Content Placeholder 3"/>
          <p:cNvSpPr>
            <a:spLocks noGrp="1"/>
          </p:cNvSpPr>
          <p:nvPr>
            <p:ph sz="half" idx="4294967295"/>
          </p:nvPr>
        </p:nvSpPr>
        <p:spPr>
          <a:xfrm>
            <a:off x="4927600" y="1638300"/>
            <a:ext cx="4038600" cy="4525963"/>
          </a:xfrm>
        </p:spPr>
        <p:txBody>
          <a:bodyPr/>
          <a:lstStyle/>
          <a:p>
            <a:pPr marL="0" indent="0" algn="ctr">
              <a:buNone/>
            </a:pPr>
            <a:r>
              <a:rPr lang="en-US" sz="2400" b="1" dirty="0">
                <a:latin typeface="+mj-lt"/>
              </a:rPr>
              <a:t>Private</a:t>
            </a:r>
            <a:endParaRPr lang="en-US" dirty="0">
              <a:latin typeface="+mj-lt"/>
            </a:endParaRPr>
          </a:p>
          <a:p>
            <a:pPr marL="0" indent="0" algn="ctr">
              <a:buNone/>
            </a:pPr>
            <a:r>
              <a:rPr lang="en-US" sz="6000" b="1" dirty="0">
                <a:solidFill>
                  <a:schemeClr val="accent5"/>
                </a:solidFill>
                <a:latin typeface="+mn-lt"/>
              </a:rPr>
              <a:t>$55,960</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5" descr="Image result for ncsu wolfpack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7" descr="Image result for ncsu wolfpack logo"/>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562" y="3314700"/>
            <a:ext cx="18192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50689\Desktop\FCB WM - 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2863D77-7A85-284E-968D-441AAC22BC98}" type="slidenum">
              <a:rPr lang="en-US" smtClean="0"/>
              <a:pPr/>
              <a:t>11</a:t>
            </a:fld>
            <a:endParaRPr lang="en-US"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0262" y="3162300"/>
            <a:ext cx="23526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817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680" y="109964"/>
            <a:ext cx="8229600" cy="693341"/>
          </a:xfrm>
        </p:spPr>
        <p:txBody>
          <a:bodyPr>
            <a:normAutofit/>
          </a:bodyPr>
          <a:lstStyle/>
          <a:p>
            <a:r>
              <a:rPr lang="en-US" dirty="0">
                <a:latin typeface="Avenir Book"/>
              </a:rPr>
              <a:t>Tuition and Fees - </a:t>
            </a:r>
            <a:r>
              <a:rPr lang="en-US" sz="2400" i="1" dirty="0">
                <a:solidFill>
                  <a:schemeClr val="bg1">
                    <a:lumMod val="50000"/>
                  </a:schemeClr>
                </a:solidFill>
                <a:latin typeface="Avenir Book"/>
              </a:rPr>
              <a:t>past 20 years</a:t>
            </a:r>
          </a:p>
        </p:txBody>
      </p:sp>
      <p:sp>
        <p:nvSpPr>
          <p:cNvPr id="5" name="Slide Number Placeholder 4"/>
          <p:cNvSpPr>
            <a:spLocks noGrp="1"/>
          </p:cNvSpPr>
          <p:nvPr>
            <p:ph type="sldNum" sz="quarter" idx="12"/>
          </p:nvPr>
        </p:nvSpPr>
        <p:spPr/>
        <p:txBody>
          <a:bodyPr/>
          <a:lstStyle/>
          <a:p>
            <a:fld id="{42863D77-7A85-284E-968D-441AAC22BC98}" type="slidenum">
              <a:rPr lang="en-US" smtClean="0"/>
              <a:pPr/>
              <a:t>12</a:t>
            </a:fld>
            <a:endParaRPr lang="en-US" dirty="0"/>
          </a:p>
        </p:txBody>
      </p:sp>
      <p:pic>
        <p:nvPicPr>
          <p:cNvPr id="205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494430"/>
            <a:ext cx="5828232" cy="42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517827" y="2212915"/>
            <a:ext cx="3362702" cy="646331"/>
          </a:xfrm>
          <a:prstGeom prst="rect">
            <a:avLst/>
          </a:prstGeom>
          <a:solidFill>
            <a:srgbClr val="92D050"/>
          </a:solidFill>
        </p:spPr>
        <p:txBody>
          <a:bodyPr wrap="square" rtlCol="0">
            <a:spAutoFit/>
          </a:bodyPr>
          <a:lstStyle/>
          <a:p>
            <a:r>
              <a:rPr lang="en-US" b="1" dirty="0">
                <a:latin typeface="Avenir Book" charset="0"/>
                <a:ea typeface="Avenir Book" charset="0"/>
                <a:cs typeface="Avenir Book" charset="0"/>
              </a:rPr>
              <a:t>Private Universities </a:t>
            </a:r>
          </a:p>
          <a:p>
            <a:r>
              <a:rPr lang="en-US" b="1" dirty="0">
                <a:latin typeface="Avenir Book" charset="0"/>
                <a:ea typeface="Avenir Book" charset="0"/>
                <a:cs typeface="Avenir Book" charset="0"/>
              </a:rPr>
              <a:t>+157%</a:t>
            </a:r>
          </a:p>
        </p:txBody>
      </p:sp>
      <p:sp>
        <p:nvSpPr>
          <p:cNvPr id="14" name="TextBox 13"/>
          <p:cNvSpPr txBox="1"/>
          <p:nvPr/>
        </p:nvSpPr>
        <p:spPr>
          <a:xfrm>
            <a:off x="5517827" y="3285628"/>
            <a:ext cx="3362702" cy="646331"/>
          </a:xfrm>
          <a:prstGeom prst="rect">
            <a:avLst/>
          </a:prstGeom>
          <a:solidFill>
            <a:srgbClr val="00B0F0"/>
          </a:solidFill>
        </p:spPr>
        <p:txBody>
          <a:bodyPr wrap="square" rtlCol="0">
            <a:spAutoFit/>
          </a:bodyPr>
          <a:lstStyle/>
          <a:p>
            <a:r>
              <a:rPr lang="en-US" b="1" dirty="0">
                <a:latin typeface="Avenir Book" charset="0"/>
                <a:ea typeface="Avenir Book" charset="0"/>
                <a:cs typeface="Avenir Book" charset="0"/>
              </a:rPr>
              <a:t>Out-of-State Public Universities +194%</a:t>
            </a:r>
          </a:p>
        </p:txBody>
      </p:sp>
      <p:sp>
        <p:nvSpPr>
          <p:cNvPr id="16" name="TextBox 15"/>
          <p:cNvSpPr txBox="1"/>
          <p:nvPr/>
        </p:nvSpPr>
        <p:spPr>
          <a:xfrm>
            <a:off x="5517827" y="4339974"/>
            <a:ext cx="3362702" cy="646331"/>
          </a:xfrm>
          <a:prstGeom prst="rect">
            <a:avLst/>
          </a:prstGeom>
          <a:solidFill>
            <a:srgbClr val="DC4324"/>
          </a:solidFill>
        </p:spPr>
        <p:txBody>
          <a:bodyPr wrap="square" rtlCol="0">
            <a:spAutoFit/>
          </a:bodyPr>
          <a:lstStyle/>
          <a:p>
            <a:r>
              <a:rPr lang="en-US" b="1" dirty="0">
                <a:latin typeface="Avenir Book" charset="0"/>
                <a:ea typeface="Avenir Book" charset="0"/>
                <a:cs typeface="Avenir Book" charset="0"/>
              </a:rPr>
              <a:t>In-State Public Universities +237%</a:t>
            </a:r>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50689\Desktop\FCB WM - 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8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863D77-7A85-284E-968D-441AAC22BC98}" type="slidenum">
              <a:rPr lang="en-US" smtClean="0"/>
              <a:pPr/>
              <a:t>13</a:t>
            </a:fld>
            <a:endParaRPr lang="en-US" dirty="0"/>
          </a:p>
        </p:txBody>
      </p:sp>
      <p:sp>
        <p:nvSpPr>
          <p:cNvPr id="8" name="TextBox 7"/>
          <p:cNvSpPr txBox="1"/>
          <p:nvPr/>
        </p:nvSpPr>
        <p:spPr>
          <a:xfrm>
            <a:off x="5583668" y="1856146"/>
            <a:ext cx="3568878" cy="3754874"/>
          </a:xfrm>
          <a:prstGeom prst="rect">
            <a:avLst/>
          </a:prstGeom>
          <a:noFill/>
        </p:spPr>
        <p:txBody>
          <a:bodyPr wrap="square" rtlCol="0">
            <a:spAutoFit/>
          </a:bodyPr>
          <a:lstStyle/>
          <a:p>
            <a:pPr marL="285750" indent="-285750">
              <a:spcAft>
                <a:spcPts val="1200"/>
              </a:spcAft>
              <a:buClr>
                <a:schemeClr val="accent5"/>
              </a:buClr>
              <a:buFont typeface="Wingdings" panose="05000000000000000000" pitchFamily="2" charset="2"/>
              <a:buChar char="§"/>
            </a:pPr>
            <a:r>
              <a:rPr lang="en-US" dirty="0"/>
              <a:t>Student loan debt is the second highest consumer debt category</a:t>
            </a:r>
          </a:p>
          <a:p>
            <a:pPr marL="285750" indent="-285750">
              <a:spcAft>
                <a:spcPts val="1200"/>
              </a:spcAft>
              <a:buClr>
                <a:schemeClr val="accent5"/>
              </a:buClr>
              <a:buFont typeface="Wingdings" panose="05000000000000000000" pitchFamily="2" charset="2"/>
              <a:buChar char="§"/>
            </a:pPr>
            <a:r>
              <a:rPr lang="en-US" dirty="0"/>
              <a:t>The average student in the Class of 2016 graduated with $37,172 in student loan debt</a:t>
            </a:r>
          </a:p>
          <a:p>
            <a:pPr marL="285750" indent="-285750">
              <a:spcAft>
                <a:spcPts val="1200"/>
              </a:spcAft>
              <a:buClr>
                <a:schemeClr val="accent5"/>
              </a:buClr>
              <a:buFont typeface="Wingdings" panose="05000000000000000000" pitchFamily="2" charset="2"/>
              <a:buChar char="§"/>
            </a:pPr>
            <a:r>
              <a:rPr lang="en-US" dirty="0"/>
              <a:t>90+ Day Delinquency Rate: 11.2%</a:t>
            </a:r>
          </a:p>
          <a:p>
            <a:pPr marL="285750" indent="-285750">
              <a:spcAft>
                <a:spcPts val="1200"/>
              </a:spcAft>
              <a:buClr>
                <a:schemeClr val="accent5"/>
              </a:buClr>
              <a:buFont typeface="Wingdings" panose="05000000000000000000" pitchFamily="2" charset="2"/>
              <a:buChar char="§"/>
            </a:pPr>
            <a:r>
              <a:rPr lang="en-US" dirty="0"/>
              <a:t>68% of 2015 bachelor’s degree recipients graduated with student loan debt</a:t>
            </a:r>
          </a:p>
          <a:p>
            <a:endParaRPr lang="en-US" dirty="0"/>
          </a:p>
        </p:txBody>
      </p:sp>
      <p:sp>
        <p:nvSpPr>
          <p:cNvPr id="9" name="TextBox 8"/>
          <p:cNvSpPr txBox="1"/>
          <p:nvPr/>
        </p:nvSpPr>
        <p:spPr>
          <a:xfrm>
            <a:off x="1193800" y="159522"/>
            <a:ext cx="6731000" cy="523220"/>
          </a:xfrm>
          <a:prstGeom prst="rect">
            <a:avLst/>
          </a:prstGeom>
          <a:noFill/>
        </p:spPr>
        <p:txBody>
          <a:bodyPr wrap="square" rtlCol="0">
            <a:spAutoFit/>
          </a:bodyPr>
          <a:lstStyle/>
          <a:p>
            <a:r>
              <a:rPr lang="en-US" sz="2800" dirty="0">
                <a:latin typeface="Avenir Book"/>
              </a:rPr>
              <a:t>Student Loan Debt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91692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50689\Desktop\FCB WM - 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3913" y="1023906"/>
            <a:ext cx="8550067" cy="707886"/>
          </a:xfrm>
          <a:prstGeom prst="rect">
            <a:avLst/>
          </a:prstGeom>
        </p:spPr>
        <p:txBody>
          <a:bodyPr wrap="square">
            <a:spAutoFit/>
          </a:bodyPr>
          <a:lstStyle/>
          <a:p>
            <a:r>
              <a:rPr lang="en-US" sz="2000" i="1" dirty="0">
                <a:latin typeface="+mj-lt"/>
              </a:rPr>
              <a:t>Student loan debt has surpassed both credit card and auto loan debt amongst consumers</a:t>
            </a:r>
            <a:endParaRPr lang="en-US" sz="2000" dirty="0">
              <a:latin typeface="+mj-lt"/>
            </a:endParaRPr>
          </a:p>
        </p:txBody>
      </p:sp>
      <p:sp>
        <p:nvSpPr>
          <p:cNvPr id="12" name="Rectangle 11"/>
          <p:cNvSpPr/>
          <p:nvPr/>
        </p:nvSpPr>
        <p:spPr>
          <a:xfrm>
            <a:off x="333913" y="5611020"/>
            <a:ext cx="8550067" cy="276999"/>
          </a:xfrm>
          <a:prstGeom prst="rect">
            <a:avLst/>
          </a:prstGeom>
        </p:spPr>
        <p:txBody>
          <a:bodyPr wrap="square">
            <a:spAutoFit/>
          </a:bodyPr>
          <a:lstStyle/>
          <a:p>
            <a:r>
              <a:rPr lang="en-US" sz="1200" i="1" dirty="0">
                <a:latin typeface="+mj-lt"/>
              </a:rPr>
              <a:t>Source: Federal Reserve Bank of New York</a:t>
            </a:r>
            <a:endParaRPr lang="en-US" sz="1200" dirty="0">
              <a:latin typeface="+mj-lt"/>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 y="1958100"/>
            <a:ext cx="535305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82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1869" y="230736"/>
            <a:ext cx="6021200" cy="523220"/>
          </a:xfrm>
          <a:prstGeom prst="rect">
            <a:avLst/>
          </a:prstGeom>
          <a:noFill/>
        </p:spPr>
        <p:txBody>
          <a:bodyPr wrap="none" rtlCol="0">
            <a:spAutoFit/>
          </a:bodyPr>
          <a:lstStyle/>
          <a:p>
            <a:r>
              <a:rPr lang="en-US" sz="2800" dirty="0">
                <a:latin typeface="Avenir Book"/>
              </a:rPr>
              <a:t>Student Debt Immobilizes the Future</a:t>
            </a:r>
          </a:p>
        </p:txBody>
      </p:sp>
      <p:sp>
        <p:nvSpPr>
          <p:cNvPr id="4" name="Rectangle 3"/>
          <p:cNvSpPr/>
          <p:nvPr/>
        </p:nvSpPr>
        <p:spPr>
          <a:xfrm>
            <a:off x="371741" y="1039526"/>
            <a:ext cx="8567159" cy="5355312"/>
          </a:xfrm>
          <a:prstGeom prst="rect">
            <a:avLst/>
          </a:prstGeom>
        </p:spPr>
        <p:txBody>
          <a:bodyPr wrap="square">
            <a:spAutoFit/>
          </a:bodyPr>
          <a:lstStyle/>
          <a:p>
            <a:pPr marL="457200" indent="-457200">
              <a:buClr>
                <a:srgbClr val="FFC000"/>
              </a:buClr>
              <a:buFont typeface="Wingdings" panose="05000000000000000000" pitchFamily="2" charset="2"/>
              <a:buChar char="§"/>
            </a:pPr>
            <a:r>
              <a:rPr lang="en-US" sz="2400" dirty="0"/>
              <a:t>Average age of pay-off of student loans? </a:t>
            </a:r>
            <a:r>
              <a:rPr lang="en-US" dirty="0"/>
              <a:t>The standard repayment plan for federal student loans puts borrowers on a 10-year track to pay off their debt, but research has shown the average bachelor's degree holder takes 21 years to pay off his loans. </a:t>
            </a:r>
            <a:r>
              <a:rPr lang="en-US" b="1" dirty="0"/>
              <a:t>Many people won’t pay it off until age 45.</a:t>
            </a:r>
            <a:br>
              <a:rPr lang="en-US" dirty="0"/>
            </a:br>
            <a:endParaRPr lang="en-US" dirty="0"/>
          </a:p>
          <a:p>
            <a:pPr marL="457200" indent="-457200">
              <a:buClr>
                <a:srgbClr val="FFC000"/>
              </a:buClr>
              <a:buFont typeface="Wingdings" panose="05000000000000000000" pitchFamily="2" charset="2"/>
              <a:buChar char="§"/>
            </a:pPr>
            <a:r>
              <a:rPr lang="en-US" sz="2400" dirty="0"/>
              <a:t>Wage stagnation for Millennials? </a:t>
            </a:r>
            <a:r>
              <a:rPr lang="en-US" dirty="0"/>
              <a:t> Young adults between the ages of 21 and 24 who graduated college in 2000 and entered the workforce rather than grad school earned an average of $18.41 an hour. Today, that figure is $17.94, a 2.5 percent drop. Average millennial salaries are disproportionately low compared to national average and are 20% lower than baby boomers’ salaries when they were the same age.*</a:t>
            </a:r>
            <a:br>
              <a:rPr lang="en-US" dirty="0"/>
            </a:br>
            <a:endParaRPr lang="en-US" dirty="0"/>
          </a:p>
          <a:p>
            <a:pPr marL="457200" indent="-457200">
              <a:buClr>
                <a:srgbClr val="FFC000"/>
              </a:buClr>
              <a:buFont typeface="Wingdings" panose="05000000000000000000" pitchFamily="2" charset="2"/>
              <a:buChar char="§"/>
            </a:pPr>
            <a:r>
              <a:rPr lang="en-US" sz="2400" dirty="0"/>
              <a:t>Effect on credit and financial future? </a:t>
            </a:r>
            <a:r>
              <a:rPr lang="en-US" dirty="0"/>
              <a:t>  An increase in student debt has led to a decrease in home ownership.  Students who graduated from college in 2015 will have to delay retirement until the age of 75, in part because of the increasing burden of student debt.</a:t>
            </a:r>
          </a:p>
          <a:p>
            <a:pPr>
              <a:buClr>
                <a:srgbClr val="FFC000"/>
              </a:buClr>
            </a:pPr>
            <a:endParaRPr lang="en-US" dirty="0"/>
          </a:p>
          <a:p>
            <a:pPr>
              <a:buClr>
                <a:srgbClr val="FFC000"/>
              </a:buClr>
            </a:pPr>
            <a:r>
              <a:rPr lang="en-US" sz="1200" dirty="0"/>
              <a:t>*Forbes, “Why Are Millennial Salaries Disproportionately Low?” 9/28/2018</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2863D77-7A85-284E-968D-441AAC22BC98}" type="slidenum">
              <a:rPr lang="en-US" smtClean="0"/>
              <a:pPr/>
              <a:t>14</a:t>
            </a:fld>
            <a:endParaRPr lang="en-US" dirty="0"/>
          </a:p>
        </p:txBody>
      </p:sp>
      <p:pic>
        <p:nvPicPr>
          <p:cNvPr id="7" name="Picture 2" descr="C:\Users\50689\Desktop\FCB WM - 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8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39" y="63333"/>
            <a:ext cx="8229600" cy="693341"/>
          </a:xfrm>
        </p:spPr>
        <p:txBody>
          <a:bodyPr/>
          <a:lstStyle/>
          <a:p>
            <a:r>
              <a:rPr lang="en-US" dirty="0">
                <a:latin typeface="Avenir Book"/>
              </a:rPr>
              <a:t>Common Ways to Lower College Costs</a:t>
            </a:r>
            <a:endParaRPr lang="en-US" sz="2400" i="1" dirty="0">
              <a:latin typeface="Avenir Book"/>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91692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1066800"/>
            <a:ext cx="7924800" cy="4832092"/>
          </a:xfrm>
          <a:prstGeom prst="rect">
            <a:avLst/>
          </a:prstGeom>
          <a:noFill/>
        </p:spPr>
        <p:txBody>
          <a:bodyPr wrap="square" rtlCol="0">
            <a:spAutoFit/>
          </a:bodyPr>
          <a:lstStyle/>
          <a:p>
            <a:pPr>
              <a:buClr>
                <a:schemeClr val="accent5"/>
              </a:buClr>
            </a:pPr>
            <a:r>
              <a:rPr lang="en-US" sz="2000" b="1" dirty="0"/>
              <a:t>Need-Based Aid</a:t>
            </a:r>
          </a:p>
          <a:p>
            <a:pPr>
              <a:buClr>
                <a:schemeClr val="accent5"/>
              </a:buClr>
            </a:pPr>
            <a:endParaRPr lang="en-US" b="1" dirty="0"/>
          </a:p>
          <a:p>
            <a:pPr marL="285750" indent="-285750">
              <a:buClr>
                <a:schemeClr val="accent5"/>
              </a:buClr>
              <a:buFont typeface="Wingdings" panose="05000000000000000000" pitchFamily="2" charset="2"/>
              <a:buChar char="§"/>
            </a:pPr>
            <a:r>
              <a:rPr lang="en-US" u="sng" dirty="0"/>
              <a:t>Free Application for Federal Student Aid </a:t>
            </a:r>
            <a:r>
              <a:rPr lang="en-US" dirty="0"/>
              <a:t>(</a:t>
            </a:r>
            <a:r>
              <a:rPr lang="en-US" b="1" dirty="0"/>
              <a:t>FAFSA</a:t>
            </a:r>
            <a:r>
              <a:rPr lang="en-US" dirty="0"/>
              <a:t>)</a:t>
            </a:r>
          </a:p>
          <a:p>
            <a:pPr marL="742950" lvl="1" indent="-285750">
              <a:buClr>
                <a:schemeClr val="accent5"/>
              </a:buClr>
              <a:buFont typeface="Courier New" panose="02070309020205020404" pitchFamily="49" charset="0"/>
              <a:buChar char="o"/>
            </a:pPr>
            <a:r>
              <a:rPr lang="en-US" dirty="0"/>
              <a:t>Your current income and assets and your child’s current income and assets are run through a formula known as federal methodology</a:t>
            </a:r>
          </a:p>
          <a:p>
            <a:pPr marL="742950" lvl="1" indent="-285750">
              <a:buClr>
                <a:schemeClr val="accent5"/>
              </a:buClr>
              <a:buFont typeface="Courier New" panose="02070309020205020404" pitchFamily="49" charset="0"/>
              <a:buChar char="o"/>
            </a:pPr>
            <a:r>
              <a:rPr lang="en-US" dirty="0"/>
              <a:t>Result is Expected Family Contribution (EFC)</a:t>
            </a:r>
          </a:p>
          <a:p>
            <a:pPr marL="1200150" lvl="2" indent="-285750">
              <a:buClr>
                <a:schemeClr val="accent5"/>
              </a:buClr>
              <a:buFont typeface="Arial" panose="020B0604020202020204" pitchFamily="34" charset="0"/>
              <a:buChar char="•"/>
            </a:pPr>
            <a:r>
              <a:rPr lang="en-US" dirty="0"/>
              <a:t>Amount of money that you’ll be expected to contribute to college costs before you are eligible for aid</a:t>
            </a:r>
          </a:p>
          <a:p>
            <a:pPr marL="742950" lvl="1" indent="-285750">
              <a:buClr>
                <a:schemeClr val="accent5"/>
              </a:buClr>
              <a:buFont typeface="Courier New" panose="02070309020205020404" pitchFamily="49" charset="0"/>
              <a:buChar char="o"/>
            </a:pPr>
            <a:r>
              <a:rPr lang="en-US" dirty="0"/>
              <a:t>Financial need = Cost of attending college – EFC </a:t>
            </a:r>
          </a:p>
          <a:p>
            <a:pPr marL="1200150" lvl="2" indent="-285750">
              <a:buClr>
                <a:schemeClr val="accent5"/>
              </a:buClr>
              <a:buFont typeface="Arial" panose="020B0604020202020204" pitchFamily="34" charset="0"/>
              <a:buChar char="•"/>
            </a:pPr>
            <a:r>
              <a:rPr lang="en-US" dirty="0"/>
              <a:t>Varies by college</a:t>
            </a:r>
          </a:p>
          <a:p>
            <a:pPr marL="742950" lvl="1" indent="-285750">
              <a:buClr>
                <a:schemeClr val="accent5"/>
              </a:buClr>
              <a:buFont typeface="Courier New" panose="02070309020205020404" pitchFamily="49" charset="0"/>
              <a:buChar char="o"/>
            </a:pPr>
            <a:r>
              <a:rPr lang="en-US" dirty="0"/>
              <a:t>Other criteria are factored in, such as how many family members are in college at the same time as well as how close you are to retirement age</a:t>
            </a:r>
          </a:p>
          <a:p>
            <a:pPr>
              <a:buClr>
                <a:schemeClr val="accent5"/>
              </a:buClr>
            </a:pPr>
            <a:endParaRPr lang="en-US" dirty="0"/>
          </a:p>
          <a:p>
            <a:pPr>
              <a:buClr>
                <a:schemeClr val="accent5"/>
              </a:buClr>
            </a:pPr>
            <a:r>
              <a:rPr lang="en-US" b="1" dirty="0"/>
              <a:t>Example: </a:t>
            </a:r>
            <a:r>
              <a:rPr lang="en-US" dirty="0"/>
              <a:t>You fill out the FAFSA, and your EFC is calculated to be $5,000. Assuming that the cost of attendance at College A is $18,000 per year and the cost at College B is $25,000, your child's financial need is $13,000 at College A and $20,000 at College B.</a:t>
            </a:r>
          </a:p>
        </p:txBody>
      </p:sp>
      <p:pic>
        <p:nvPicPr>
          <p:cNvPr id="5" name="Picture 2" descr="C:\Users\50689\Desktop\FCB WM - 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2863D77-7A85-284E-968D-441AAC22BC98}" type="slidenum">
              <a:rPr lang="en-US" smtClean="0"/>
              <a:pPr/>
              <a:t>15</a:t>
            </a:fld>
            <a:endParaRPr lang="en-US" dirty="0"/>
          </a:p>
        </p:txBody>
      </p:sp>
    </p:spTree>
    <p:extLst>
      <p:ext uri="{BB962C8B-B14F-4D97-AF65-F5344CB8AC3E}">
        <p14:creationId xmlns:p14="http://schemas.microsoft.com/office/powerpoint/2010/main" val="246979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Book"/>
              </a:rPr>
              <a:t>Assets Not Reported on FAFSA</a:t>
            </a:r>
          </a:p>
        </p:txBody>
      </p:sp>
      <p:sp>
        <p:nvSpPr>
          <p:cNvPr id="3" name="TextBox 2"/>
          <p:cNvSpPr txBox="1"/>
          <p:nvPr/>
        </p:nvSpPr>
        <p:spPr>
          <a:xfrm>
            <a:off x="327812" y="983767"/>
            <a:ext cx="8292406" cy="646331"/>
          </a:xfrm>
          <a:prstGeom prst="rect">
            <a:avLst/>
          </a:prstGeom>
          <a:noFill/>
        </p:spPr>
        <p:txBody>
          <a:bodyPr wrap="square" rtlCol="0">
            <a:spAutoFit/>
          </a:bodyPr>
          <a:lstStyle/>
          <a:p>
            <a:r>
              <a:rPr lang="en-US" i="1" dirty="0"/>
              <a:t>Be careful about completing the FAFSA, not all your assets are reported. </a:t>
            </a:r>
          </a:p>
          <a:p>
            <a:r>
              <a:rPr lang="en-US" i="1" dirty="0"/>
              <a:t>Items which should </a:t>
            </a:r>
            <a:r>
              <a:rPr lang="en-US" b="1" i="1" u="sng" dirty="0"/>
              <a:t>not</a:t>
            </a:r>
            <a:r>
              <a:rPr lang="en-US" i="1" dirty="0"/>
              <a:t> be included are:</a:t>
            </a:r>
          </a:p>
        </p:txBody>
      </p:sp>
      <p:sp>
        <p:nvSpPr>
          <p:cNvPr id="4" name="TextBox 3"/>
          <p:cNvSpPr txBox="1"/>
          <p:nvPr/>
        </p:nvSpPr>
        <p:spPr>
          <a:xfrm>
            <a:off x="577048" y="1793289"/>
            <a:ext cx="7563775" cy="4308872"/>
          </a:xfrm>
          <a:prstGeom prst="rect">
            <a:avLst/>
          </a:prstGeom>
          <a:noFill/>
        </p:spPr>
        <p:txBody>
          <a:bodyPr wrap="square" rtlCol="0">
            <a:spAutoFit/>
          </a:bodyPr>
          <a:lstStyle/>
          <a:p>
            <a:pPr marL="285750" indent="-285750">
              <a:spcAft>
                <a:spcPts val="1200"/>
              </a:spcAft>
              <a:buClr>
                <a:srgbClr val="FFC000"/>
              </a:buClr>
              <a:buFont typeface="Wingdings" panose="05000000000000000000" pitchFamily="2" charset="2"/>
              <a:buChar char="§"/>
            </a:pPr>
            <a:r>
              <a:rPr lang="en-US" dirty="0"/>
              <a:t>Retirement Assets – non-education IRAs, 401k, 403b, SEP-IRA, SIMPLE, Roth IRAs, Pension Plans, </a:t>
            </a:r>
            <a:r>
              <a:rPr lang="en-US" dirty="0" err="1"/>
              <a:t>Keough</a:t>
            </a:r>
            <a:r>
              <a:rPr lang="en-US" dirty="0"/>
              <a:t> Plans are not reported on FAFSA</a:t>
            </a:r>
          </a:p>
          <a:p>
            <a:pPr marL="285750" indent="-285750">
              <a:spcAft>
                <a:spcPts val="1200"/>
              </a:spcAft>
              <a:buClr>
                <a:srgbClr val="FFC000"/>
              </a:buClr>
              <a:buFont typeface="Wingdings" panose="05000000000000000000" pitchFamily="2" charset="2"/>
              <a:buChar char="§"/>
            </a:pPr>
            <a:r>
              <a:rPr lang="en-US" dirty="0"/>
              <a:t>Primary Home Equity*</a:t>
            </a:r>
          </a:p>
          <a:p>
            <a:pPr marL="285750" indent="-285750">
              <a:spcAft>
                <a:spcPts val="1200"/>
              </a:spcAft>
              <a:buClr>
                <a:srgbClr val="FFC000"/>
              </a:buClr>
              <a:buFont typeface="Wingdings" panose="05000000000000000000" pitchFamily="2" charset="2"/>
              <a:buChar char="§"/>
            </a:pPr>
            <a:r>
              <a:rPr lang="en-US" dirty="0"/>
              <a:t>Life Insurance Policies – cash value is not considered an asset</a:t>
            </a:r>
          </a:p>
          <a:p>
            <a:pPr marL="285750" indent="-285750">
              <a:spcAft>
                <a:spcPts val="1200"/>
              </a:spcAft>
              <a:buClr>
                <a:srgbClr val="FFC000"/>
              </a:buClr>
              <a:buFont typeface="Wingdings" panose="05000000000000000000" pitchFamily="2" charset="2"/>
              <a:buChar char="§"/>
            </a:pPr>
            <a:r>
              <a:rPr lang="en-US" dirty="0"/>
              <a:t>Annuities</a:t>
            </a:r>
          </a:p>
          <a:p>
            <a:pPr marL="285750" indent="-285750">
              <a:spcAft>
                <a:spcPts val="1200"/>
              </a:spcAft>
              <a:buClr>
                <a:srgbClr val="FFC000"/>
              </a:buClr>
              <a:buFont typeface="Wingdings" panose="05000000000000000000" pitchFamily="2" charset="2"/>
              <a:buChar char="§"/>
            </a:pPr>
            <a:r>
              <a:rPr lang="en-US" dirty="0"/>
              <a:t>Family Business* (if less than 100 full-time employees)</a:t>
            </a:r>
          </a:p>
          <a:p>
            <a:pPr marL="285750" indent="-285750">
              <a:spcAft>
                <a:spcPts val="1200"/>
              </a:spcAft>
              <a:buClr>
                <a:srgbClr val="FFC000"/>
              </a:buClr>
              <a:buFont typeface="Wingdings" panose="05000000000000000000" pitchFamily="2" charset="2"/>
              <a:buChar char="§"/>
            </a:pPr>
            <a:r>
              <a:rPr lang="en-US" dirty="0"/>
              <a:t>Family Farm*</a:t>
            </a:r>
          </a:p>
          <a:p>
            <a:pPr marL="285750" indent="-285750">
              <a:spcAft>
                <a:spcPts val="1200"/>
              </a:spcAft>
              <a:buClr>
                <a:srgbClr val="FFC000"/>
              </a:buClr>
              <a:buFont typeface="Wingdings" panose="05000000000000000000" pitchFamily="2" charset="2"/>
              <a:buChar char="§"/>
            </a:pPr>
            <a:r>
              <a:rPr lang="en-US" dirty="0"/>
              <a:t>College grant and scholarships that were not reported to the IRS as income</a:t>
            </a:r>
          </a:p>
          <a:p>
            <a:pPr marL="285750" indent="-285750">
              <a:spcAft>
                <a:spcPts val="1200"/>
              </a:spcAft>
              <a:buClr>
                <a:srgbClr val="FFC000"/>
              </a:buClr>
              <a:buFont typeface="Wingdings" panose="05000000000000000000" pitchFamily="2" charset="2"/>
              <a:buChar char="§"/>
            </a:pPr>
            <a:r>
              <a:rPr lang="en-US" dirty="0"/>
              <a:t>Personal possessions – jewelry, cars, furniture, boats, computers, stamps, coins, art, wine collections, etc.</a:t>
            </a:r>
          </a:p>
          <a:p>
            <a:pPr>
              <a:spcAft>
                <a:spcPts val="1200"/>
              </a:spcAft>
            </a:pPr>
            <a:r>
              <a:rPr lang="en-US" sz="1400" dirty="0"/>
              <a:t>*These are asked about on the CSS/Financial Aid Profile used by 250 private colleges and universities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2863D77-7A85-284E-968D-441AAC22BC98}" type="slidenum">
              <a:rPr lang="en-US" smtClean="0"/>
              <a:pPr/>
              <a:t>16</a:t>
            </a:fld>
            <a:endParaRPr lang="en-US" dirty="0"/>
          </a:p>
        </p:txBody>
      </p:sp>
      <p:pic>
        <p:nvPicPr>
          <p:cNvPr id="7" name="Picture 2" descr="C:\Users\50689\Desktop\FCB WM - 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42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136" y="202009"/>
            <a:ext cx="7541664" cy="693341"/>
          </a:xfrm>
        </p:spPr>
        <p:txBody>
          <a:bodyPr/>
          <a:lstStyle/>
          <a:p>
            <a:r>
              <a:rPr lang="en-US" dirty="0">
                <a:latin typeface="Avenir Book"/>
              </a:rPr>
              <a:t>Education Plan Tools Comparison</a:t>
            </a:r>
          </a:p>
        </p:txBody>
      </p:sp>
      <p:graphicFrame>
        <p:nvGraphicFramePr>
          <p:cNvPr id="6" name="Table 5"/>
          <p:cNvGraphicFramePr>
            <a:graphicFrameLocks noGrp="1"/>
          </p:cNvGraphicFramePr>
          <p:nvPr>
            <p:extLst>
              <p:ext uri="{D42A27DB-BD31-4B8C-83A1-F6EECF244321}">
                <p14:modId xmlns:p14="http://schemas.microsoft.com/office/powerpoint/2010/main" val="765023843"/>
              </p:ext>
            </p:extLst>
          </p:nvPr>
        </p:nvGraphicFramePr>
        <p:xfrm>
          <a:off x="185738" y="972729"/>
          <a:ext cx="8755061" cy="5653830"/>
        </p:xfrm>
        <a:graphic>
          <a:graphicData uri="http://schemas.openxmlformats.org/drawingml/2006/table">
            <a:tbl>
              <a:tblPr>
                <a:effectLst>
                  <a:outerShdw blurRad="50800" dist="38100" dir="18900000" algn="bl" rotWithShape="0">
                    <a:prstClr val="black">
                      <a:alpha val="40000"/>
                    </a:prstClr>
                  </a:outerShdw>
                </a:effectLst>
              </a:tblPr>
              <a:tblGrid>
                <a:gridCol w="1390491">
                  <a:extLst>
                    <a:ext uri="{9D8B030D-6E8A-4147-A177-3AD203B41FA5}">
                      <a16:colId xmlns:a16="http://schemas.microsoft.com/office/drawing/2014/main" val="20000"/>
                    </a:ext>
                  </a:extLst>
                </a:gridCol>
                <a:gridCol w="2214725">
                  <a:extLst>
                    <a:ext uri="{9D8B030D-6E8A-4147-A177-3AD203B41FA5}">
                      <a16:colId xmlns:a16="http://schemas.microsoft.com/office/drawing/2014/main" val="20001"/>
                    </a:ext>
                  </a:extLst>
                </a:gridCol>
                <a:gridCol w="1718238">
                  <a:extLst>
                    <a:ext uri="{9D8B030D-6E8A-4147-A177-3AD203B41FA5}">
                      <a16:colId xmlns:a16="http://schemas.microsoft.com/office/drawing/2014/main" val="20002"/>
                    </a:ext>
                  </a:extLst>
                </a:gridCol>
                <a:gridCol w="1714992">
                  <a:extLst>
                    <a:ext uri="{9D8B030D-6E8A-4147-A177-3AD203B41FA5}">
                      <a16:colId xmlns:a16="http://schemas.microsoft.com/office/drawing/2014/main" val="20003"/>
                    </a:ext>
                  </a:extLst>
                </a:gridCol>
                <a:gridCol w="1716615">
                  <a:extLst>
                    <a:ext uri="{9D8B030D-6E8A-4147-A177-3AD203B41FA5}">
                      <a16:colId xmlns:a16="http://schemas.microsoft.com/office/drawing/2014/main" val="20004"/>
                    </a:ext>
                  </a:extLst>
                </a:gridCol>
              </a:tblGrid>
              <a:tr h="450864">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0"/>
                        </a:spcAft>
                        <a:buClr>
                          <a:srgbClr val="A57D50"/>
                        </a:buClr>
                        <a:buSzTx/>
                        <a:buFont typeface="Wingdings" pitchFamily="2" charset="2"/>
                        <a:buNone/>
                        <a:tabLst/>
                      </a:pPr>
                      <a:endParaRPr kumimoji="0" lang="en-US" sz="1100" b="0" i="0" u="none" strike="noStrike" cap="none" normalizeH="0" baseline="0" dirty="0">
                        <a:ln>
                          <a:noFill/>
                        </a:ln>
                        <a:solidFill>
                          <a:schemeClr val="bg1"/>
                        </a:solidFill>
                        <a:effectLst/>
                        <a:latin typeface="+mn-lt"/>
                      </a:endParaRPr>
                    </a:p>
                  </a:txBody>
                  <a:tcPr marL="54864" marR="54864" marT="54849" marB="54849" horzOverflow="overflow">
                    <a:lnL cap="flat">
                      <a:noFill/>
                    </a:lnL>
                    <a:lnR w="12700" cap="flat" cmpd="sng" algn="ctr">
                      <a:solidFill>
                        <a:srgbClr val="A4CEEB"/>
                      </a:solidFill>
                      <a:prstDash val="sysDot"/>
                      <a:round/>
                      <a:headEnd type="none" w="med" len="med"/>
                      <a:tailEnd type="none" w="med" len="med"/>
                    </a:lnR>
                    <a:lnT cap="flat">
                      <a:noFill/>
                    </a:lnT>
                    <a:lnB w="12700" cap="flat" cmpd="sng" algn="ctr">
                      <a:solidFill>
                        <a:srgbClr val="A4CEEB"/>
                      </a:solidFill>
                      <a:prstDash val="sysDot"/>
                      <a:round/>
                      <a:headEnd type="none" w="med" len="med"/>
                      <a:tailEnd type="none" w="med" len="med"/>
                    </a:lnB>
                    <a:lnTlToBr>
                      <a:noFill/>
                    </a:lnTlToBr>
                    <a:lnBlToTr>
                      <a:noFill/>
                    </a:lnBlToTr>
                    <a:solidFill>
                      <a:schemeClr val="accent2"/>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400" b="1" i="0" u="none" strike="noStrike" cap="none" normalizeH="0" baseline="0" dirty="0">
                          <a:ln>
                            <a:noFill/>
                          </a:ln>
                          <a:solidFill>
                            <a:schemeClr val="bg1"/>
                          </a:solidFill>
                          <a:effectLst/>
                          <a:latin typeface="+mn-lt"/>
                        </a:rPr>
                        <a:t>529 College </a:t>
                      </a:r>
                      <a:br>
                        <a:rPr kumimoji="0" lang="en-US" sz="1400" b="1" i="0" u="none" strike="noStrike" cap="none" normalizeH="0" baseline="0" dirty="0">
                          <a:ln>
                            <a:noFill/>
                          </a:ln>
                          <a:solidFill>
                            <a:schemeClr val="bg1"/>
                          </a:solidFill>
                          <a:effectLst/>
                          <a:latin typeface="+mn-lt"/>
                        </a:rPr>
                      </a:br>
                      <a:r>
                        <a:rPr kumimoji="0" lang="en-US" sz="1400" b="1" i="0" u="none" strike="noStrike" cap="none" normalizeH="0" baseline="0" dirty="0">
                          <a:ln>
                            <a:noFill/>
                          </a:ln>
                          <a:solidFill>
                            <a:schemeClr val="bg1"/>
                          </a:solidFill>
                          <a:effectLst/>
                          <a:latin typeface="+mn-lt"/>
                        </a:rPr>
                        <a:t>Savings Plan</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cap="flat">
                      <a:noFill/>
                    </a:lnT>
                    <a:lnB w="12700" cap="flat" cmpd="sng" algn="ctr">
                      <a:solidFill>
                        <a:srgbClr val="A4CEEB"/>
                      </a:solidFill>
                      <a:prstDash val="sysDot"/>
                      <a:round/>
                      <a:headEnd type="none" w="med" len="med"/>
                      <a:tailEnd type="none" w="med" len="med"/>
                    </a:lnB>
                    <a:lnTlToBr>
                      <a:noFill/>
                    </a:lnTlToBr>
                    <a:lnBlToTr>
                      <a:noFill/>
                    </a:lnBlToTr>
                    <a:solidFill>
                      <a:schemeClr val="accent2"/>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10000"/>
                        </a:lnSpc>
                        <a:spcBef>
                          <a:spcPct val="0"/>
                        </a:spcBef>
                        <a:spcAft>
                          <a:spcPct val="0"/>
                        </a:spcAft>
                        <a:buClr>
                          <a:srgbClr val="A57D50"/>
                        </a:buClr>
                        <a:buSzTx/>
                        <a:buFont typeface="Wingdings" pitchFamily="2" charset="2"/>
                        <a:buNone/>
                        <a:tabLst/>
                      </a:pPr>
                      <a:r>
                        <a:rPr kumimoji="0" lang="en-US" sz="1400" b="1" i="0" u="none" strike="noStrike" cap="none" normalizeH="0" baseline="0" dirty="0">
                          <a:ln>
                            <a:noFill/>
                          </a:ln>
                          <a:solidFill>
                            <a:schemeClr val="bg1"/>
                          </a:solidFill>
                          <a:effectLst/>
                          <a:latin typeface="+mn-lt"/>
                        </a:rPr>
                        <a:t>Coverdell Education </a:t>
                      </a:r>
                      <a:br>
                        <a:rPr kumimoji="0" lang="en-US" sz="1400" b="1" i="0" u="none" strike="noStrike" cap="none" normalizeH="0" baseline="0" dirty="0">
                          <a:ln>
                            <a:noFill/>
                          </a:ln>
                          <a:solidFill>
                            <a:schemeClr val="bg1"/>
                          </a:solidFill>
                          <a:effectLst/>
                          <a:latin typeface="+mn-lt"/>
                        </a:rPr>
                      </a:br>
                      <a:r>
                        <a:rPr kumimoji="0" lang="en-US" sz="1400" b="1" i="0" u="none" strike="noStrike" cap="none" normalizeH="0" baseline="0" dirty="0">
                          <a:ln>
                            <a:noFill/>
                          </a:ln>
                          <a:solidFill>
                            <a:schemeClr val="bg1"/>
                          </a:solidFill>
                          <a:effectLst/>
                          <a:latin typeface="+mn-lt"/>
                        </a:rPr>
                        <a:t>Savings Account</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cap="flat">
                      <a:noFill/>
                    </a:lnT>
                    <a:lnB w="12700" cap="flat" cmpd="sng" algn="ctr">
                      <a:solidFill>
                        <a:srgbClr val="A4CEEB"/>
                      </a:solidFill>
                      <a:prstDash val="sysDot"/>
                      <a:round/>
                      <a:headEnd type="none" w="med" len="med"/>
                      <a:tailEnd type="none" w="med" len="med"/>
                    </a:lnB>
                    <a:lnTlToBr>
                      <a:noFill/>
                    </a:lnTlToBr>
                    <a:lnBlToTr>
                      <a:noFill/>
                    </a:lnBlToTr>
                    <a:solidFill>
                      <a:schemeClr val="accent2"/>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10000"/>
                        </a:lnSpc>
                        <a:spcBef>
                          <a:spcPct val="0"/>
                        </a:spcBef>
                        <a:spcAft>
                          <a:spcPct val="0"/>
                        </a:spcAft>
                        <a:buClr>
                          <a:srgbClr val="A57D50"/>
                        </a:buClr>
                        <a:buSzTx/>
                        <a:buFont typeface="Wingdings" pitchFamily="2" charset="2"/>
                        <a:buNone/>
                        <a:tabLst/>
                      </a:pPr>
                      <a:r>
                        <a:rPr kumimoji="0" lang="en-US" sz="1400" b="1" i="0" u="none" strike="noStrike" cap="none" normalizeH="0" baseline="0" dirty="0">
                          <a:ln>
                            <a:noFill/>
                          </a:ln>
                          <a:solidFill>
                            <a:schemeClr val="bg1"/>
                          </a:solidFill>
                          <a:effectLst/>
                          <a:latin typeface="+mn-lt"/>
                        </a:rPr>
                        <a:t>Outright Educational Gift</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cap="flat">
                      <a:noFill/>
                    </a:lnT>
                    <a:lnB w="12700" cap="flat" cmpd="sng" algn="ctr">
                      <a:solidFill>
                        <a:srgbClr val="A4CEEB"/>
                      </a:solidFill>
                      <a:prstDash val="sysDot"/>
                      <a:round/>
                      <a:headEnd type="none" w="med" len="med"/>
                      <a:tailEnd type="none" w="med" len="med"/>
                    </a:lnB>
                    <a:lnTlToBr>
                      <a:noFill/>
                    </a:lnTlToBr>
                    <a:lnBlToTr>
                      <a:noFill/>
                    </a:lnBlToTr>
                    <a:solidFill>
                      <a:schemeClr val="accent2"/>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10000"/>
                        </a:lnSpc>
                        <a:spcBef>
                          <a:spcPct val="0"/>
                        </a:spcBef>
                        <a:spcAft>
                          <a:spcPct val="0"/>
                        </a:spcAft>
                        <a:buClr>
                          <a:srgbClr val="A57D50"/>
                        </a:buClr>
                        <a:buSzTx/>
                        <a:buFont typeface="Wingdings" pitchFamily="2" charset="2"/>
                        <a:buNone/>
                        <a:tabLst/>
                      </a:pPr>
                      <a:r>
                        <a:rPr kumimoji="0" lang="en-US" sz="1400" b="1" i="0" u="none" strike="noStrike" cap="none" normalizeH="0" baseline="0" dirty="0">
                          <a:ln>
                            <a:noFill/>
                          </a:ln>
                          <a:solidFill>
                            <a:schemeClr val="bg1"/>
                          </a:solidFill>
                          <a:effectLst/>
                          <a:latin typeface="+mn-lt"/>
                        </a:rPr>
                        <a:t>UGMA/UTMA</a:t>
                      </a:r>
                    </a:p>
                  </a:txBody>
                  <a:tcPr marL="54864" marR="54864" marT="54849" marB="54849" horzOverflow="overflow">
                    <a:lnL w="12700" cap="flat" cmpd="sng" algn="ctr">
                      <a:solidFill>
                        <a:srgbClr val="A4CEEB"/>
                      </a:solidFill>
                      <a:prstDash val="sysDot"/>
                      <a:round/>
                      <a:headEnd type="none" w="med" len="med"/>
                      <a:tailEnd type="none" w="med" len="med"/>
                    </a:lnL>
                    <a:lnR cap="flat">
                      <a:noFill/>
                    </a:lnR>
                    <a:lnT cap="flat">
                      <a:noFill/>
                    </a:lnT>
                    <a:lnB w="12700" cap="flat" cmpd="sng" algn="ctr">
                      <a:solidFill>
                        <a:srgbClr val="A4CEEB"/>
                      </a:solidFill>
                      <a:prstDash val="sysDot"/>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18807">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How much can </a:t>
                      </a:r>
                      <a:br>
                        <a:rPr kumimoji="0" lang="en-US" sz="1200" b="1" i="0" u="none" strike="noStrike" cap="none" normalizeH="0" baseline="0" dirty="0">
                          <a:ln>
                            <a:noFill/>
                          </a:ln>
                          <a:solidFill>
                            <a:schemeClr val="tx1"/>
                          </a:solidFill>
                          <a:effectLst/>
                          <a:latin typeface="+mn-lt"/>
                        </a:rPr>
                      </a:br>
                      <a:r>
                        <a:rPr kumimoji="0" lang="en-US" sz="1200" b="1" i="0" u="none" strike="noStrike" cap="none" normalizeH="0" baseline="0" dirty="0">
                          <a:ln>
                            <a:noFill/>
                          </a:ln>
                          <a:solidFill>
                            <a:schemeClr val="tx1"/>
                          </a:solidFill>
                          <a:effectLst/>
                          <a:latin typeface="+mn-lt"/>
                        </a:rPr>
                        <a:t>you invest?</a:t>
                      </a: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sym typeface="Wingdings" pitchFamily="2" charset="2"/>
                        </a:rPr>
                        <a:t>Limits vary per state; some states in excess of $300,000.</a:t>
                      </a: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sym typeface="Wingdings" pitchFamily="2" charset="2"/>
                        </a:rPr>
                        <a:t>$2,000 maximum annual </a:t>
                      </a:r>
                      <a:br>
                        <a:rPr kumimoji="0" lang="en-US" sz="900" b="0" i="0" u="none" strike="noStrike" cap="none" normalizeH="0" baseline="0" dirty="0">
                          <a:ln>
                            <a:noFill/>
                          </a:ln>
                          <a:solidFill>
                            <a:srgbClr val="323232"/>
                          </a:solidFill>
                          <a:effectLst/>
                          <a:latin typeface="+mn-lt"/>
                          <a:sym typeface="Wingdings" pitchFamily="2" charset="2"/>
                        </a:rPr>
                      </a:br>
                      <a:r>
                        <a:rPr kumimoji="0" lang="en-US" sz="900" b="0" i="0" u="none" strike="noStrike" cap="none" normalizeH="0" baseline="0" dirty="0">
                          <a:ln>
                            <a:noFill/>
                          </a:ln>
                          <a:solidFill>
                            <a:srgbClr val="323232"/>
                          </a:solidFill>
                          <a:effectLst/>
                          <a:latin typeface="+mn-lt"/>
                          <a:sym typeface="Wingdings" pitchFamily="2" charset="2"/>
                        </a:rPr>
                        <a:t>per beneficiary.</a:t>
                      </a: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Unlimited payments if </a:t>
                      </a:r>
                      <a:br>
                        <a:rPr kumimoji="0" lang="en-US" sz="900" b="0" i="0" u="none" strike="noStrike" cap="none" normalizeH="0" baseline="0" dirty="0">
                          <a:ln>
                            <a:noFill/>
                          </a:ln>
                          <a:solidFill>
                            <a:srgbClr val="323232"/>
                          </a:solidFill>
                          <a:effectLst/>
                          <a:latin typeface="+mn-lt"/>
                        </a:rPr>
                      </a:br>
                      <a:r>
                        <a:rPr kumimoji="0" lang="en-US" sz="900" b="0" i="0" u="none" strike="noStrike" cap="none" normalizeH="0" baseline="0" dirty="0">
                          <a:ln>
                            <a:noFill/>
                          </a:ln>
                          <a:solidFill>
                            <a:srgbClr val="323232"/>
                          </a:solidFill>
                          <a:effectLst/>
                          <a:latin typeface="+mn-lt"/>
                        </a:rPr>
                        <a:t>made directly to the </a:t>
                      </a:r>
                      <a:br>
                        <a:rPr kumimoji="0" lang="en-US" sz="900" b="0" i="0" u="none" strike="noStrike" cap="none" normalizeH="0" baseline="0" dirty="0">
                          <a:ln>
                            <a:noFill/>
                          </a:ln>
                          <a:solidFill>
                            <a:srgbClr val="323232"/>
                          </a:solidFill>
                          <a:effectLst/>
                          <a:latin typeface="+mn-lt"/>
                        </a:rPr>
                      </a:br>
                      <a:r>
                        <a:rPr kumimoji="0" lang="en-US" sz="900" b="0" i="0" u="none" strike="noStrike" cap="none" normalizeH="0" baseline="0" dirty="0">
                          <a:ln>
                            <a:noFill/>
                          </a:ln>
                          <a:solidFill>
                            <a:srgbClr val="323232"/>
                          </a:solidFill>
                          <a:effectLst/>
                          <a:latin typeface="+mn-lt"/>
                        </a:rPr>
                        <a:t>educational institution.</a:t>
                      </a:r>
                      <a:endParaRPr kumimoji="0" lang="en-US" sz="900" b="0" i="0" u="none" strike="noStrike" cap="none" normalizeH="0" baseline="0" dirty="0">
                        <a:ln>
                          <a:noFill/>
                        </a:ln>
                        <a:solidFill>
                          <a:srgbClr val="323232"/>
                        </a:solidFill>
                        <a:effectLst/>
                        <a:latin typeface="+mn-lt"/>
                        <a:cs typeface="Arial" pitchFamily="34" charset="0"/>
                      </a:endParaRP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Unlimited contributions.</a:t>
                      </a:r>
                      <a:endParaRPr kumimoji="0" lang="en-US" sz="900" b="0" i="0" u="none" strike="noStrike" cap="none" normalizeH="0" baseline="0" dirty="0">
                        <a:ln>
                          <a:noFill/>
                        </a:ln>
                        <a:solidFill>
                          <a:srgbClr val="323232"/>
                        </a:solidFill>
                        <a:effectLst/>
                        <a:latin typeface="+mn-lt"/>
                        <a:cs typeface="Arial" pitchFamily="34" charset="0"/>
                      </a:endParaRPr>
                    </a:p>
                  </a:txBody>
                  <a:tcPr marL="54864" marR="54864" marT="54849" marB="54849" horzOverflow="overflow">
                    <a:lnL w="12700" cap="flat" cmpd="sng" algn="ctr">
                      <a:solidFill>
                        <a:srgbClr val="A4CEEB"/>
                      </a:solidFill>
                      <a:prstDash val="sysDot"/>
                      <a:round/>
                      <a:headEnd type="none" w="med" len="med"/>
                      <a:tailEnd type="none" w="med" len="med"/>
                    </a:lnL>
                    <a:lnR cap="flat">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802917">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Tax treatment</a:t>
                      </a: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Earnings grow tax-deferred. Qualified withdrawals are federally tax-free. Contributions may be deductible for state income tax.</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Earnings are tax-free if used for the student’s qualified  education expenses.</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N/A</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A portion of earnings are tax-free. Another portion may be taxable at the child’s rate, which is usually lower than an adult’s. “Kiddie Tax” may apply.</a:t>
                      </a:r>
                    </a:p>
                  </a:txBody>
                  <a:tcPr marL="54864" marR="54864" marT="54849" marB="54849" horzOverflow="overflow">
                    <a:lnL w="12700" cap="flat" cmpd="sng" algn="ctr">
                      <a:solidFill>
                        <a:srgbClr val="A4CEEB"/>
                      </a:solidFill>
                      <a:prstDash val="sysDot"/>
                      <a:round/>
                      <a:headEnd type="none" w="med" len="med"/>
                      <a:tailEnd type="none" w="med" len="med"/>
                    </a:lnL>
                    <a:lnR cap="flat">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04202">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Who controls </a:t>
                      </a:r>
                      <a:br>
                        <a:rPr kumimoji="0" lang="en-US" sz="1200" b="1" i="0" u="none" strike="noStrike" cap="none" normalizeH="0" baseline="0" dirty="0">
                          <a:ln>
                            <a:noFill/>
                          </a:ln>
                          <a:solidFill>
                            <a:schemeClr val="tx1"/>
                          </a:solidFill>
                          <a:effectLst/>
                          <a:latin typeface="+mn-lt"/>
                        </a:rPr>
                      </a:br>
                      <a:r>
                        <a:rPr kumimoji="0" lang="en-US" sz="1200" b="1" i="0" u="none" strike="noStrike" cap="none" normalizeH="0" baseline="0" dirty="0">
                          <a:ln>
                            <a:noFill/>
                          </a:ln>
                          <a:solidFill>
                            <a:schemeClr val="tx1"/>
                          </a:solidFill>
                          <a:effectLst/>
                          <a:latin typeface="+mn-lt"/>
                        </a:rPr>
                        <a:t>the account?</a:t>
                      </a: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The account owner (donor).</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Responsible individual maintains control of the account until all assets are distributed.</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N/A</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Child may assume control of the account once the custodianship terminates.</a:t>
                      </a:r>
                    </a:p>
                  </a:txBody>
                  <a:tcPr marL="54864" marR="54864" marT="54849" marB="54849" horzOverflow="overflow">
                    <a:lnL w="12700" cap="flat" cmpd="sng" algn="ctr">
                      <a:solidFill>
                        <a:srgbClr val="A4CEEB"/>
                      </a:solidFill>
                      <a:prstDash val="sysDot"/>
                      <a:round/>
                      <a:headEnd type="none" w="med" len="med"/>
                      <a:tailEnd type="none" w="med" len="med"/>
                    </a:lnL>
                    <a:lnR cap="flat">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30326">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Gift and Estate</a:t>
                      </a:r>
                      <a:br>
                        <a:rPr kumimoji="0" lang="en-US" sz="1200" b="1" i="0" u="none" strike="noStrike" cap="none" normalizeH="0" baseline="0" dirty="0">
                          <a:ln>
                            <a:noFill/>
                          </a:ln>
                          <a:solidFill>
                            <a:schemeClr val="tx1"/>
                          </a:solidFill>
                          <a:effectLst/>
                          <a:latin typeface="+mn-lt"/>
                        </a:rPr>
                      </a:br>
                      <a:r>
                        <a:rPr kumimoji="0" lang="en-US" sz="1200" b="1" i="0" u="none" strike="noStrike" cap="none" normalizeH="0" baseline="0" dirty="0">
                          <a:ln>
                            <a:noFill/>
                          </a:ln>
                          <a:solidFill>
                            <a:schemeClr val="tx1"/>
                          </a:solidFill>
                          <a:effectLst/>
                          <a:latin typeface="+mn-lt"/>
                        </a:rPr>
                        <a:t>Tax Benefits</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1200" b="1" i="0" u="none" strike="noStrike" cap="none" normalizeH="0" baseline="0" dirty="0">
                        <a:ln>
                          <a:noFill/>
                        </a:ln>
                        <a:solidFill>
                          <a:schemeClr val="tx1"/>
                        </a:solidFill>
                        <a:effectLst/>
                        <a:latin typeface="+mn-lt"/>
                      </a:endParaRP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Can contribute as much as </a:t>
                      </a:r>
                      <a:br>
                        <a:rPr kumimoji="0" lang="en-US" sz="900" b="0" i="0" u="none" strike="noStrike" cap="none" normalizeH="0" baseline="0" dirty="0">
                          <a:ln>
                            <a:noFill/>
                          </a:ln>
                          <a:solidFill>
                            <a:srgbClr val="323232"/>
                          </a:solidFill>
                          <a:effectLst/>
                          <a:latin typeface="+mn-lt"/>
                        </a:rPr>
                      </a:br>
                      <a:r>
                        <a:rPr kumimoji="0" lang="en-US" sz="900" b="0" i="0" u="none" strike="noStrike" cap="none" normalizeH="0" baseline="0" dirty="0">
                          <a:ln>
                            <a:noFill/>
                          </a:ln>
                          <a:solidFill>
                            <a:srgbClr val="323232"/>
                          </a:solidFill>
                          <a:effectLst/>
                          <a:latin typeface="+mn-lt"/>
                        </a:rPr>
                        <a:t>five times the current annual exclusion for gift tax in one year without triggering gift taxes. Contributions are considered completed gifts and may be removed from contributor’s estate.</a:t>
                      </a: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Contributions are considered completed gifts for estate </a:t>
                      </a:r>
                      <a:br>
                        <a:rPr kumimoji="0" lang="en-US" sz="900" b="0" i="0" u="none" strike="noStrike" cap="none" normalizeH="0" baseline="0" dirty="0">
                          <a:ln>
                            <a:noFill/>
                          </a:ln>
                          <a:solidFill>
                            <a:srgbClr val="323232"/>
                          </a:solidFill>
                          <a:effectLst/>
                          <a:latin typeface="+mn-lt"/>
                        </a:rPr>
                      </a:br>
                      <a:r>
                        <a:rPr kumimoji="0" lang="en-US" sz="900" b="0" i="0" u="none" strike="noStrike" cap="none" normalizeH="0" baseline="0" dirty="0">
                          <a:ln>
                            <a:noFill/>
                          </a:ln>
                          <a:solidFill>
                            <a:srgbClr val="323232"/>
                          </a:solidFill>
                          <a:effectLst/>
                          <a:latin typeface="+mn-lt"/>
                        </a:rPr>
                        <a:t>tax purposes.</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Unlimited in amount if made directly to the educational institution. Payments are not includible in the donor’s estate.</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Contributions are considered completed gifts for estate tax purposes. However, if the donor is the custodian and dies prior to the child’s age of majority, the account may be included in the taxable estate.</a:t>
                      </a:r>
                    </a:p>
                  </a:txBody>
                  <a:tcPr marL="54864" marR="54864" marT="54849" marB="54849" horzOverflow="overflow">
                    <a:lnL w="12700" cap="flat" cmpd="sng" algn="ctr">
                      <a:solidFill>
                        <a:srgbClr val="A4CEEB"/>
                      </a:solidFill>
                      <a:prstDash val="sysDot"/>
                      <a:round/>
                      <a:headEnd type="none" w="med" len="med"/>
                      <a:tailEnd type="none" w="med" len="med"/>
                    </a:lnL>
                    <a:lnR cap="flat">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820396">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Restrictions on </a:t>
                      </a:r>
                      <a:br>
                        <a:rPr kumimoji="0" lang="en-US" sz="1200" b="1" i="0" u="none" strike="noStrike" cap="none" normalizeH="0" baseline="0" dirty="0">
                          <a:ln>
                            <a:noFill/>
                          </a:ln>
                          <a:solidFill>
                            <a:schemeClr val="tx1"/>
                          </a:solidFill>
                          <a:effectLst/>
                          <a:latin typeface="+mn-lt"/>
                        </a:rPr>
                      </a:br>
                      <a:r>
                        <a:rPr kumimoji="0" lang="en-US" sz="1200" b="1" i="0" u="none" strike="noStrike" cap="none" normalizeH="0" baseline="0" dirty="0">
                          <a:ln>
                            <a:noFill/>
                          </a:ln>
                          <a:solidFill>
                            <a:schemeClr val="tx1"/>
                          </a:solidFill>
                          <a:effectLst/>
                          <a:latin typeface="+mn-lt"/>
                        </a:rPr>
                        <a:t>using the money</a:t>
                      </a: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Withdrawals must be used for qualified higher education expenses or else earnings are subject to a 10% penalty plus income taxes.</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Withdrawals must be used for qualified elementary, secondary, or higher education school expenses, otherwise earnings are taxed and may be subject to a 10% penalty.</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Payments are limited to direct payments of tuition and fees (may not be used for books, room, board, etc.)</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Withdrawals can pay for higher education, but also may be made for non-educational needs of the child.</a:t>
                      </a:r>
                    </a:p>
                  </a:txBody>
                  <a:tcPr marL="54864" marR="54864" marT="54849" marB="54849" horzOverflow="overflow">
                    <a:lnL w="12700" cap="flat" cmpd="sng" algn="ctr">
                      <a:solidFill>
                        <a:srgbClr val="A4CEEB"/>
                      </a:solidFill>
                      <a:prstDash val="sysDot"/>
                      <a:round/>
                      <a:headEnd type="none" w="med" len="med"/>
                      <a:tailEnd type="none" w="med" len="med"/>
                    </a:lnL>
                    <a:lnR cap="flat">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709301">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Impact on </a:t>
                      </a:r>
                      <a:br>
                        <a:rPr kumimoji="0" lang="en-US" sz="1200" b="1" i="0" u="none" strike="noStrike" cap="none" normalizeH="0" baseline="0" dirty="0">
                          <a:ln>
                            <a:noFill/>
                          </a:ln>
                          <a:solidFill>
                            <a:schemeClr val="tx1"/>
                          </a:solidFill>
                          <a:effectLst/>
                          <a:latin typeface="+mn-lt"/>
                        </a:rPr>
                      </a:br>
                      <a:r>
                        <a:rPr kumimoji="0" lang="en-US" sz="1200" b="1" i="0" u="none" strike="noStrike" cap="none" normalizeH="0" baseline="0" dirty="0">
                          <a:ln>
                            <a:noFill/>
                          </a:ln>
                          <a:solidFill>
                            <a:schemeClr val="tx1"/>
                          </a:solidFill>
                          <a:effectLst/>
                          <a:latin typeface="+mn-lt"/>
                        </a:rPr>
                        <a:t>financial aid</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1200" b="1" i="0" u="none" strike="noStrike" cap="none" normalizeH="0" baseline="0" dirty="0">
                        <a:ln>
                          <a:noFill/>
                        </a:ln>
                        <a:solidFill>
                          <a:schemeClr val="tx1"/>
                        </a:solidFill>
                        <a:effectLst/>
                        <a:latin typeface="+mn-lt"/>
                      </a:endParaRP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9050" cap="flat" cmpd="sng" algn="ctr">
                      <a:solidFill>
                        <a:srgbClr val="0471A8"/>
                      </a:solidFill>
                      <a:prstDash val="solid"/>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sym typeface="Wingdings" pitchFamily="2" charset="2"/>
                        </a:rPr>
                        <a:t>May not affect financial aid qualifications. Account is considered an asset of the account owner (donor), not  the beneficiary.</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9050" cap="flat" cmpd="sng" algn="ctr">
                      <a:solidFill>
                        <a:srgbClr val="0471A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sym typeface="Wingdings" pitchFamily="2" charset="2"/>
                        </a:rPr>
                        <a:t>Participation in financial aid and tuition repayment programs may be affected.</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9050" cap="flat" cmpd="sng" algn="ctr">
                      <a:solidFill>
                        <a:srgbClr val="0471A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sym typeface="Wingdings" pitchFamily="2" charset="2"/>
                        </a:rPr>
                        <a:t>May reduce financial aid available to the student.</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9050" cap="flat" cmpd="sng" algn="ctr">
                      <a:solidFill>
                        <a:srgbClr val="0471A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sym typeface="Wingdings" pitchFamily="2" charset="2"/>
                        </a:rPr>
                        <a:t>May reduce financial aid available to the student. Distributions will be treated as income to the student for aid qualifications.</a:t>
                      </a:r>
                    </a:p>
                  </a:txBody>
                  <a:tcPr marL="54864" marR="54864" marT="54849" marB="54849" horzOverflow="overflow">
                    <a:lnL w="12700" cap="flat" cmpd="sng" algn="ctr">
                      <a:solidFill>
                        <a:srgbClr val="A4CEEB"/>
                      </a:solidFill>
                      <a:prstDash val="sysDot"/>
                      <a:round/>
                      <a:headEnd type="none" w="med" len="med"/>
                      <a:tailEnd type="none" w="med" len="med"/>
                    </a:lnL>
                    <a:lnR cap="flat">
                      <a:noFill/>
                    </a:lnR>
                    <a:lnT w="12700" cap="flat" cmpd="sng" algn="ctr">
                      <a:solidFill>
                        <a:srgbClr val="A4CEEB"/>
                      </a:solidFill>
                      <a:prstDash val="sysDot"/>
                      <a:round/>
                      <a:headEnd type="none" w="med" len="med"/>
                      <a:tailEnd type="none" w="med" len="med"/>
                    </a:lnT>
                    <a:lnB w="19050" cap="flat" cmpd="sng" algn="ctr">
                      <a:solidFill>
                        <a:srgbClr val="0471A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894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2863D77-7A85-284E-968D-441AAC22BC98}" type="slidenum">
              <a:rPr lang="en-US" smtClean="0"/>
              <a:pPr/>
              <a:t>17</a:t>
            </a:fld>
            <a:endParaRPr lang="en-US" dirty="0"/>
          </a:p>
        </p:txBody>
      </p:sp>
    </p:spTree>
    <p:extLst>
      <p:ext uri="{BB962C8B-B14F-4D97-AF65-F5344CB8AC3E}">
        <p14:creationId xmlns:p14="http://schemas.microsoft.com/office/powerpoint/2010/main" val="154503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8224" y="116552"/>
            <a:ext cx="7541664" cy="6933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i="0" kern="1200">
                <a:solidFill>
                  <a:schemeClr val="tx1"/>
                </a:solidFill>
                <a:latin typeface="Gill Sans MT"/>
                <a:ea typeface="+mj-ea"/>
                <a:cs typeface="Gill Sans MT"/>
              </a:defRPr>
            </a:lvl1pPr>
          </a:lstStyle>
          <a:p>
            <a:r>
              <a:rPr lang="en-US" dirty="0">
                <a:latin typeface="Avenir Book"/>
              </a:rPr>
              <a:t>Education Plan Tools Comparison </a:t>
            </a:r>
            <a:r>
              <a:rPr lang="en-US" sz="2400" i="1" dirty="0">
                <a:latin typeface="Avenir Book"/>
              </a:rPr>
              <a:t>(cont’d)</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7486"/>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813812098"/>
              </p:ext>
            </p:extLst>
          </p:nvPr>
        </p:nvGraphicFramePr>
        <p:xfrm>
          <a:off x="920675" y="1058187"/>
          <a:ext cx="5779227" cy="5548170"/>
        </p:xfrm>
        <a:graphic>
          <a:graphicData uri="http://schemas.openxmlformats.org/drawingml/2006/table">
            <a:tbl>
              <a:tblPr>
                <a:effectLst>
                  <a:outerShdw blurRad="50800" dist="38100" dir="18900000" algn="bl" rotWithShape="0">
                    <a:prstClr val="black">
                      <a:alpha val="40000"/>
                    </a:prstClr>
                  </a:outerShdw>
                </a:effectLst>
              </a:tblPr>
              <a:tblGrid>
                <a:gridCol w="1509539">
                  <a:extLst>
                    <a:ext uri="{9D8B030D-6E8A-4147-A177-3AD203B41FA5}">
                      <a16:colId xmlns:a16="http://schemas.microsoft.com/office/drawing/2014/main" val="20000"/>
                    </a:ext>
                  </a:extLst>
                </a:gridCol>
                <a:gridCol w="2404341">
                  <a:extLst>
                    <a:ext uri="{9D8B030D-6E8A-4147-A177-3AD203B41FA5}">
                      <a16:colId xmlns:a16="http://schemas.microsoft.com/office/drawing/2014/main" val="20001"/>
                    </a:ext>
                  </a:extLst>
                </a:gridCol>
                <a:gridCol w="1865347">
                  <a:extLst>
                    <a:ext uri="{9D8B030D-6E8A-4147-A177-3AD203B41FA5}">
                      <a16:colId xmlns:a16="http://schemas.microsoft.com/office/drawing/2014/main" val="20002"/>
                    </a:ext>
                  </a:extLst>
                </a:gridCol>
              </a:tblGrid>
              <a:tr h="450864">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0"/>
                        </a:spcAft>
                        <a:buClr>
                          <a:srgbClr val="A57D50"/>
                        </a:buClr>
                        <a:buSzTx/>
                        <a:buFont typeface="Wingdings" pitchFamily="2" charset="2"/>
                        <a:buNone/>
                        <a:tabLst/>
                      </a:pPr>
                      <a:endParaRPr kumimoji="0" lang="en-US" sz="1100" b="0" i="0" u="none" strike="noStrike" cap="none" normalizeH="0" baseline="0" dirty="0">
                        <a:ln>
                          <a:noFill/>
                        </a:ln>
                        <a:solidFill>
                          <a:schemeClr val="bg1"/>
                        </a:solidFill>
                        <a:effectLst/>
                        <a:latin typeface="+mn-lt"/>
                      </a:endParaRPr>
                    </a:p>
                  </a:txBody>
                  <a:tcPr marL="54864" marR="54864" marT="54849" marB="54849" horzOverflow="overflow">
                    <a:lnL cap="flat">
                      <a:noFill/>
                    </a:lnL>
                    <a:lnR w="12700" cap="flat" cmpd="sng" algn="ctr">
                      <a:solidFill>
                        <a:srgbClr val="A4CEEB"/>
                      </a:solidFill>
                      <a:prstDash val="sysDot"/>
                      <a:round/>
                      <a:headEnd type="none" w="med" len="med"/>
                      <a:tailEnd type="none" w="med" len="med"/>
                    </a:lnR>
                    <a:lnT cap="flat">
                      <a:noFill/>
                    </a:lnT>
                    <a:lnB w="12700" cap="flat" cmpd="sng" algn="ctr">
                      <a:solidFill>
                        <a:srgbClr val="A4CEEB"/>
                      </a:solidFill>
                      <a:prstDash val="sysDot"/>
                      <a:round/>
                      <a:headEnd type="none" w="med" len="med"/>
                      <a:tailEnd type="none" w="med" len="med"/>
                    </a:lnB>
                    <a:lnTlToBr>
                      <a:noFill/>
                    </a:lnTlToBr>
                    <a:lnBlToTr>
                      <a:noFill/>
                    </a:lnBlToTr>
                    <a:solidFill>
                      <a:schemeClr val="accent2"/>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400" b="1" i="0" u="none" strike="noStrike" cap="none" normalizeH="0" baseline="0" dirty="0">
                          <a:ln>
                            <a:noFill/>
                          </a:ln>
                          <a:solidFill>
                            <a:schemeClr val="bg1"/>
                          </a:solidFill>
                          <a:effectLst/>
                          <a:latin typeface="+mn-lt"/>
                        </a:rPr>
                        <a:t>HEET Trust</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cap="flat">
                      <a:noFill/>
                    </a:lnT>
                    <a:lnB w="12700" cap="flat" cmpd="sng" algn="ctr">
                      <a:solidFill>
                        <a:srgbClr val="A4CEEB"/>
                      </a:solidFill>
                      <a:prstDash val="sysDot"/>
                      <a:round/>
                      <a:headEnd type="none" w="med" len="med"/>
                      <a:tailEnd type="none" w="med" len="med"/>
                    </a:lnB>
                    <a:lnTlToBr>
                      <a:noFill/>
                    </a:lnTlToBr>
                    <a:lnBlToTr>
                      <a:noFill/>
                    </a:lnBlToTr>
                    <a:solidFill>
                      <a:schemeClr val="accent2"/>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10000"/>
                        </a:lnSpc>
                        <a:spcBef>
                          <a:spcPct val="0"/>
                        </a:spcBef>
                        <a:spcAft>
                          <a:spcPct val="0"/>
                        </a:spcAft>
                        <a:buClr>
                          <a:srgbClr val="A57D50"/>
                        </a:buClr>
                        <a:buSzTx/>
                        <a:buFont typeface="Wingdings" pitchFamily="2" charset="2"/>
                        <a:buNone/>
                        <a:tabLst/>
                      </a:pPr>
                      <a:r>
                        <a:rPr kumimoji="0" lang="en-US" sz="1400" b="1" i="0" u="none" strike="noStrike" cap="none" normalizeH="0" baseline="0" dirty="0">
                          <a:ln>
                            <a:noFill/>
                          </a:ln>
                          <a:solidFill>
                            <a:schemeClr val="bg1"/>
                          </a:solidFill>
                          <a:effectLst/>
                          <a:latin typeface="+mn-lt"/>
                        </a:rPr>
                        <a:t>Roth IRA</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cap="flat">
                      <a:noFill/>
                    </a:lnT>
                    <a:lnB w="12700" cap="flat" cmpd="sng" algn="ctr">
                      <a:solidFill>
                        <a:srgbClr val="A4CEEB"/>
                      </a:solidFill>
                      <a:prstDash val="sysDot"/>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18807">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How much can </a:t>
                      </a:r>
                      <a:br>
                        <a:rPr kumimoji="0" lang="en-US" sz="1200" b="1" i="0" u="none" strike="noStrike" cap="none" normalizeH="0" baseline="0" dirty="0">
                          <a:ln>
                            <a:noFill/>
                          </a:ln>
                          <a:solidFill>
                            <a:schemeClr val="tx1"/>
                          </a:solidFill>
                          <a:effectLst/>
                          <a:latin typeface="+mn-lt"/>
                        </a:rPr>
                      </a:br>
                      <a:r>
                        <a:rPr kumimoji="0" lang="en-US" sz="1200" b="1" i="0" u="none" strike="noStrike" cap="none" normalizeH="0" baseline="0" dirty="0">
                          <a:ln>
                            <a:noFill/>
                          </a:ln>
                          <a:solidFill>
                            <a:schemeClr val="tx1"/>
                          </a:solidFill>
                          <a:effectLst/>
                          <a:latin typeface="+mn-lt"/>
                        </a:rPr>
                        <a:t>you invest?</a:t>
                      </a: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sym typeface="Wingdings" pitchFamily="2" charset="2"/>
                        </a:rPr>
                        <a:t>$15,000 to stay within the annual exclusion ($30,000 if gift-splitting). Otherwise gifts would be subject to tax or reduce the lifetime exemption</a:t>
                      </a: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sym typeface="Wingdings" pitchFamily="2" charset="2"/>
                        </a:rPr>
                        <a:t>$5,500 maximum annual </a:t>
                      </a:r>
                      <a:br>
                        <a:rPr kumimoji="0" lang="en-US" sz="900" b="0" i="0" u="none" strike="noStrike" cap="none" normalizeH="0" baseline="0" dirty="0">
                          <a:ln>
                            <a:noFill/>
                          </a:ln>
                          <a:solidFill>
                            <a:srgbClr val="323232"/>
                          </a:solidFill>
                          <a:effectLst/>
                          <a:latin typeface="+mn-lt"/>
                          <a:sym typeface="Wingdings" pitchFamily="2" charset="2"/>
                        </a:rPr>
                      </a:br>
                      <a:r>
                        <a:rPr kumimoji="0" lang="en-US" sz="900" b="0" i="0" u="none" strike="noStrike" cap="none" normalizeH="0" baseline="0" dirty="0">
                          <a:ln>
                            <a:noFill/>
                          </a:ln>
                          <a:solidFill>
                            <a:srgbClr val="323232"/>
                          </a:solidFill>
                          <a:effectLst/>
                          <a:latin typeface="+mn-lt"/>
                          <a:sym typeface="Wingdings" pitchFamily="2" charset="2"/>
                        </a:rPr>
                        <a:t>contribution, plus $1,000 catch up for over 50</a:t>
                      </a: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802917">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Tax treatment</a:t>
                      </a: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Earnings grow tax-deferred. Qualified withdrawals are federally tax-free. Contributions may be deductible for state income tax.</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Earnings are tax-free if withdrawn after the owner is 59½ . Otherwise they are subject to a 10% penalty.  Exceptions to the penalty are for distributions of capital, or for education purpose, but they are still taxable</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04202">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Who controls </a:t>
                      </a:r>
                      <a:br>
                        <a:rPr kumimoji="0" lang="en-US" sz="1200" b="1" i="0" u="none" strike="noStrike" cap="none" normalizeH="0" baseline="0" dirty="0">
                          <a:ln>
                            <a:noFill/>
                          </a:ln>
                          <a:solidFill>
                            <a:schemeClr val="tx1"/>
                          </a:solidFill>
                          <a:effectLst/>
                          <a:latin typeface="+mn-lt"/>
                        </a:rPr>
                      </a:br>
                      <a:r>
                        <a:rPr kumimoji="0" lang="en-US" sz="1200" b="1" i="0" u="none" strike="noStrike" cap="none" normalizeH="0" baseline="0" dirty="0">
                          <a:ln>
                            <a:noFill/>
                          </a:ln>
                          <a:solidFill>
                            <a:schemeClr val="tx1"/>
                          </a:solidFill>
                          <a:effectLst/>
                          <a:latin typeface="+mn-lt"/>
                        </a:rPr>
                        <a:t>the account?</a:t>
                      </a: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Trustee (can be a grantor or non-grantor trust for income tax purposes)</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The donor</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30326">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Gift and Estate</a:t>
                      </a:r>
                      <a:br>
                        <a:rPr kumimoji="0" lang="en-US" sz="1200" b="1" i="0" u="none" strike="noStrike" cap="none" normalizeH="0" baseline="0" dirty="0">
                          <a:ln>
                            <a:noFill/>
                          </a:ln>
                          <a:solidFill>
                            <a:schemeClr val="tx1"/>
                          </a:solidFill>
                          <a:effectLst/>
                          <a:latin typeface="+mn-lt"/>
                        </a:rPr>
                      </a:br>
                      <a:r>
                        <a:rPr kumimoji="0" lang="en-US" sz="1200" b="1" i="0" u="none" strike="noStrike" cap="none" normalizeH="0" baseline="0" dirty="0">
                          <a:ln>
                            <a:noFill/>
                          </a:ln>
                          <a:solidFill>
                            <a:schemeClr val="tx1"/>
                          </a:solidFill>
                          <a:effectLst/>
                          <a:latin typeface="+mn-lt"/>
                        </a:rPr>
                        <a:t>Tax Benefits</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1200" b="1" i="0" u="none" strike="noStrike" cap="none" normalizeH="0" baseline="0" dirty="0">
                        <a:ln>
                          <a:noFill/>
                        </a:ln>
                        <a:solidFill>
                          <a:schemeClr val="tx1"/>
                        </a:solidFill>
                        <a:effectLst/>
                        <a:latin typeface="+mn-lt"/>
                      </a:endParaRP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The trust is irrevocable and removed from donor’s estate if an ILIT is used.  They avoid GST taxes.</a:t>
                      </a: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The account is includible in the owner’s estate</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820396">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Restrictions on </a:t>
                      </a:r>
                      <a:br>
                        <a:rPr kumimoji="0" lang="en-US" sz="1200" b="1" i="0" u="none" strike="noStrike" cap="none" normalizeH="0" baseline="0" dirty="0">
                          <a:ln>
                            <a:noFill/>
                          </a:ln>
                          <a:solidFill>
                            <a:schemeClr val="tx1"/>
                          </a:solidFill>
                          <a:effectLst/>
                          <a:latin typeface="+mn-lt"/>
                        </a:rPr>
                      </a:br>
                      <a:r>
                        <a:rPr kumimoji="0" lang="en-US" sz="1200" b="1" i="0" u="none" strike="noStrike" cap="none" normalizeH="0" baseline="0" dirty="0">
                          <a:ln>
                            <a:noFill/>
                          </a:ln>
                          <a:solidFill>
                            <a:schemeClr val="tx1"/>
                          </a:solidFill>
                          <a:effectLst/>
                          <a:latin typeface="+mn-lt"/>
                        </a:rPr>
                        <a:t>using the money</a:t>
                      </a: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Withdrawals must be used for qualified higher education expenses (tuition only) or medical expenses </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rPr>
                        <a:t>Withdrawals may be used for any purpose</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2700" cap="flat" cmpd="sng" algn="ctr">
                      <a:solidFill>
                        <a:srgbClr val="A4CEEB"/>
                      </a:solidFill>
                      <a:prstDash val="sysDot"/>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709301">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1200" b="1" i="0" u="none" strike="noStrike" cap="none" normalizeH="0" baseline="0" dirty="0">
                          <a:ln>
                            <a:noFill/>
                          </a:ln>
                          <a:solidFill>
                            <a:schemeClr val="tx1"/>
                          </a:solidFill>
                          <a:effectLst/>
                          <a:latin typeface="+mn-lt"/>
                        </a:rPr>
                        <a:t>Impact on </a:t>
                      </a:r>
                      <a:br>
                        <a:rPr kumimoji="0" lang="en-US" sz="1200" b="1" i="0" u="none" strike="noStrike" cap="none" normalizeH="0" baseline="0" dirty="0">
                          <a:ln>
                            <a:noFill/>
                          </a:ln>
                          <a:solidFill>
                            <a:schemeClr val="tx1"/>
                          </a:solidFill>
                          <a:effectLst/>
                          <a:latin typeface="+mn-lt"/>
                        </a:rPr>
                      </a:br>
                      <a:r>
                        <a:rPr kumimoji="0" lang="en-US" sz="1200" b="1" i="0" u="none" strike="noStrike" cap="none" normalizeH="0" baseline="0" dirty="0">
                          <a:ln>
                            <a:noFill/>
                          </a:ln>
                          <a:solidFill>
                            <a:schemeClr val="tx1"/>
                          </a:solidFill>
                          <a:effectLst/>
                          <a:latin typeface="+mn-lt"/>
                        </a:rPr>
                        <a:t>financial aid</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1200" b="1" i="0" u="none" strike="noStrike" cap="none" normalizeH="0" baseline="0" dirty="0">
                        <a:ln>
                          <a:noFill/>
                        </a:ln>
                        <a:solidFill>
                          <a:schemeClr val="tx1"/>
                        </a:solidFill>
                        <a:effectLst/>
                        <a:latin typeface="+mn-lt"/>
                      </a:endParaRPr>
                    </a:p>
                  </a:txBody>
                  <a:tcPr marL="54864" marR="54864" marT="54849" marB="54849" horzOverflow="overflow">
                    <a:lnL cap="flat">
                      <a:noFill/>
                    </a:lnL>
                    <a:lnR>
                      <a:noFill/>
                    </a:lnR>
                    <a:lnT w="12700" cap="flat" cmpd="sng" algn="ctr">
                      <a:solidFill>
                        <a:srgbClr val="A4CEEB"/>
                      </a:solidFill>
                      <a:prstDash val="sysDot"/>
                      <a:round/>
                      <a:headEnd type="none" w="med" len="med"/>
                      <a:tailEnd type="none" w="med" len="med"/>
                    </a:lnT>
                    <a:lnB w="19050" cap="flat" cmpd="sng" algn="ctr">
                      <a:solidFill>
                        <a:srgbClr val="0471A8"/>
                      </a:solidFill>
                      <a:prstDash val="solid"/>
                      <a:round/>
                      <a:headEnd type="none" w="med" len="med"/>
                      <a:tailEnd type="none" w="med" len="med"/>
                    </a:lnB>
                    <a:lnTlToBr>
                      <a:noFill/>
                    </a:lnTlToBr>
                    <a:lnBlToTr>
                      <a:noFill/>
                    </a:lnBlToT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sym typeface="Wingdings" pitchFamily="2" charset="2"/>
                        </a:rPr>
                        <a:t>Trust funds are generally required to be reported on FAFSA, even if distributions are restricted</a:t>
                      </a:r>
                    </a:p>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endParaRPr kumimoji="0" lang="en-US" sz="900" b="0" i="0" u="none" strike="noStrike" cap="none" normalizeH="0" baseline="0" dirty="0">
                        <a:ln>
                          <a:noFill/>
                        </a:ln>
                        <a:solidFill>
                          <a:srgbClr val="323232"/>
                        </a:solidFill>
                        <a:effectLst/>
                        <a:latin typeface="+mn-lt"/>
                      </a:endParaRPr>
                    </a:p>
                  </a:txBody>
                  <a:tcPr marL="54864" marR="54864" marT="54849" marB="54849" horzOverflow="overflow">
                    <a:lnL>
                      <a:noFill/>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9050" cap="flat" cmpd="sng" algn="ctr">
                      <a:solidFill>
                        <a:srgbClr val="0471A8"/>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lvl="0" indent="0" algn="l" defTabSz="914400" rtl="0" eaLnBrk="1" fontAlgn="base" latinLnBrk="0" hangingPunct="1">
                        <a:lnSpc>
                          <a:spcPct val="110000"/>
                        </a:lnSpc>
                        <a:spcBef>
                          <a:spcPct val="0"/>
                        </a:spcBef>
                        <a:spcAft>
                          <a:spcPct val="60000"/>
                        </a:spcAft>
                        <a:buClr>
                          <a:srgbClr val="A57D50"/>
                        </a:buClr>
                        <a:buSzTx/>
                        <a:buFont typeface="Wingdings" pitchFamily="2" charset="2"/>
                        <a:buNone/>
                        <a:tabLst/>
                      </a:pPr>
                      <a:r>
                        <a:rPr kumimoji="0" lang="en-US" sz="900" b="0" i="0" u="none" strike="noStrike" cap="none" normalizeH="0" baseline="0" dirty="0">
                          <a:ln>
                            <a:noFill/>
                          </a:ln>
                          <a:solidFill>
                            <a:srgbClr val="323232"/>
                          </a:solidFill>
                          <a:effectLst/>
                          <a:latin typeface="+mn-lt"/>
                          <a:sym typeface="Wingdings" pitchFamily="2" charset="2"/>
                        </a:rPr>
                        <a:t>Not included on FAFSA form, not considered an asset of the beneficiary and qualified accounts are excluded</a:t>
                      </a:r>
                    </a:p>
                  </a:txBody>
                  <a:tcPr marL="54864" marR="54864" marT="54849" marB="54849" horzOverflow="overflow">
                    <a:lnL w="12700" cap="flat" cmpd="sng" algn="ctr">
                      <a:solidFill>
                        <a:srgbClr val="A4CEEB"/>
                      </a:solidFill>
                      <a:prstDash val="sysDot"/>
                      <a:round/>
                      <a:headEnd type="none" w="med" len="med"/>
                      <a:tailEnd type="none" w="med" len="med"/>
                    </a:lnL>
                    <a:lnR w="12700" cap="flat" cmpd="sng" algn="ctr">
                      <a:solidFill>
                        <a:srgbClr val="A4CEEB"/>
                      </a:solidFill>
                      <a:prstDash val="sysDot"/>
                      <a:round/>
                      <a:headEnd type="none" w="med" len="med"/>
                      <a:tailEnd type="none" w="med" len="med"/>
                    </a:lnR>
                    <a:lnT w="12700" cap="flat" cmpd="sng" algn="ctr">
                      <a:solidFill>
                        <a:srgbClr val="A4CEEB"/>
                      </a:solidFill>
                      <a:prstDash val="sysDot"/>
                      <a:round/>
                      <a:headEnd type="none" w="med" len="med"/>
                      <a:tailEnd type="none" w="med" len="med"/>
                    </a:lnT>
                    <a:lnB w="19050" cap="flat" cmpd="sng" algn="ctr">
                      <a:solidFill>
                        <a:srgbClr val="0471A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8" name="Slide Number Placeholder 7"/>
          <p:cNvSpPr>
            <a:spLocks noGrp="1"/>
          </p:cNvSpPr>
          <p:nvPr>
            <p:ph type="sldNum" sz="quarter" idx="12"/>
          </p:nvPr>
        </p:nvSpPr>
        <p:spPr/>
        <p:txBody>
          <a:bodyPr/>
          <a:lstStyle/>
          <a:p>
            <a:fld id="{42863D77-7A85-284E-968D-441AAC22BC98}" type="slidenum">
              <a:rPr lang="en-US" smtClean="0"/>
              <a:pPr/>
              <a:t>18</a:t>
            </a:fld>
            <a:endParaRPr lang="en-US" dirty="0"/>
          </a:p>
        </p:txBody>
      </p:sp>
      <p:pic>
        <p:nvPicPr>
          <p:cNvPr id="9" name="Picture 2" descr="C:\Users\50689\Desktop\FCB WM - 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11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863D77-7A85-284E-968D-441AAC22BC98}" type="slidenum">
              <a:rPr lang="en-US" smtClean="0"/>
              <a:pPr/>
              <a:t>19</a:t>
            </a:fld>
            <a:endParaRPr lang="en-US" dirty="0"/>
          </a:p>
        </p:txBody>
      </p:sp>
    </p:spTree>
    <p:extLst>
      <p:ext uri="{BB962C8B-B14F-4D97-AF65-F5344CB8AC3E}">
        <p14:creationId xmlns:p14="http://schemas.microsoft.com/office/powerpoint/2010/main" val="169169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538" y="232965"/>
            <a:ext cx="6825839" cy="693341"/>
          </a:xfrm>
        </p:spPr>
        <p:txBody>
          <a:bodyPr/>
          <a:lstStyle/>
          <a:p>
            <a:r>
              <a:rPr lang="en-US" dirty="0">
                <a:latin typeface="Avenir Book" charset="0"/>
                <a:ea typeface="Avenir Book" charset="0"/>
                <a:cs typeface="Avenir Book" charset="0"/>
              </a:rPr>
              <a:t>Education: At a Glance</a:t>
            </a:r>
          </a:p>
        </p:txBody>
      </p:sp>
      <p:sp>
        <p:nvSpPr>
          <p:cNvPr id="5" name="Slide Number Placeholder 4"/>
          <p:cNvSpPr>
            <a:spLocks noGrp="1"/>
          </p:cNvSpPr>
          <p:nvPr>
            <p:ph type="sldNum" sz="quarter" idx="12"/>
          </p:nvPr>
        </p:nvSpPr>
        <p:spPr/>
        <p:txBody>
          <a:bodyPr/>
          <a:lstStyle/>
          <a:p>
            <a:fld id="{42863D77-7A85-284E-968D-441AAC22BC98}" type="slidenum">
              <a:rPr lang="en-US" smtClean="0"/>
              <a:pPr/>
              <a:t>2</a:t>
            </a:fld>
            <a:endParaRPr lang="en-US" dirty="0"/>
          </a:p>
        </p:txBody>
      </p:sp>
      <p:sp>
        <p:nvSpPr>
          <p:cNvPr id="3" name="Content Placeholder 2"/>
          <p:cNvSpPr>
            <a:spLocks noGrp="1"/>
          </p:cNvSpPr>
          <p:nvPr>
            <p:ph idx="4294967295"/>
          </p:nvPr>
        </p:nvSpPr>
        <p:spPr>
          <a:xfrm>
            <a:off x="1248534" y="1056202"/>
            <a:ext cx="7152731" cy="2174108"/>
          </a:xfrm>
        </p:spPr>
        <p:txBody>
          <a:bodyPr/>
          <a:lstStyle/>
          <a:p>
            <a:pPr marL="571500" indent="-571500">
              <a:lnSpc>
                <a:spcPct val="150000"/>
              </a:lnSpc>
              <a:buClr>
                <a:srgbClr val="FFC000"/>
              </a:buClr>
              <a:buFont typeface="+mj-lt"/>
              <a:buAutoNum type="romanUcPeriod"/>
            </a:pPr>
            <a:r>
              <a:rPr lang="en-US" sz="2800" dirty="0">
                <a:latin typeface="+mj-lt"/>
                <a:ea typeface="Avenir Book" charset="0"/>
                <a:cs typeface="Avenir Book" charset="0"/>
              </a:rPr>
              <a:t>Trends in Employment &amp; Education</a:t>
            </a:r>
          </a:p>
          <a:p>
            <a:pPr marL="514350" indent="-514350">
              <a:lnSpc>
                <a:spcPct val="150000"/>
              </a:lnSpc>
              <a:buClr>
                <a:srgbClr val="FFC000"/>
              </a:buClr>
              <a:buFont typeface="+mj-lt"/>
              <a:buAutoNum type="romanUcPeriod"/>
            </a:pPr>
            <a:r>
              <a:rPr lang="en-US" sz="2800" dirty="0">
                <a:latin typeface="+mj-lt"/>
                <a:ea typeface="Avenir Book" charset="0"/>
                <a:cs typeface="Avenir Book" charset="0"/>
              </a:rPr>
              <a:t>Education Planning Tools (handout)</a:t>
            </a:r>
          </a:p>
          <a:p>
            <a:pPr marL="0" indent="0">
              <a:lnSpc>
                <a:spcPct val="150000"/>
              </a:lnSpc>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94" y="85458"/>
            <a:ext cx="991544" cy="742701"/>
          </a:xfrm>
          <a:prstGeom prst="rect">
            <a:avLst/>
          </a:prstGeom>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50689\Desktop\FCB WM - 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duotone>
              <a:prstClr val="black"/>
              <a:schemeClr val="accent2">
                <a:tint val="45000"/>
                <a:satMod val="400000"/>
              </a:schemeClr>
            </a:duotone>
            <a:extLst>
              <a:ext uri="{BEBA8EAE-BF5A-486C-A8C5-ECC9F3942E4B}">
                <a14:imgProps xmlns:a14="http://schemas.microsoft.com/office/drawing/2010/main">
                  <a14:imgLayer r:embed="rId7">
                    <a14:imgEffect>
                      <a14:colorTemperature colorTemp="64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0198" y="3429001"/>
            <a:ext cx="8077065" cy="2774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45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51" y="127056"/>
            <a:ext cx="7900587" cy="693341"/>
          </a:xfrm>
        </p:spPr>
        <p:txBody>
          <a:bodyPr/>
          <a:lstStyle/>
          <a:p>
            <a:r>
              <a:rPr lang="en-US" dirty="0">
                <a:latin typeface="Avenir Book"/>
              </a:rPr>
              <a:t>Benefits of Education</a:t>
            </a:r>
          </a:p>
        </p:txBody>
      </p:sp>
      <p:sp>
        <p:nvSpPr>
          <p:cNvPr id="5" name="Slide Number Placeholder 4"/>
          <p:cNvSpPr>
            <a:spLocks noGrp="1"/>
          </p:cNvSpPr>
          <p:nvPr>
            <p:ph type="sldNum" sz="quarter" idx="12"/>
          </p:nvPr>
        </p:nvSpPr>
        <p:spPr/>
        <p:txBody>
          <a:bodyPr/>
          <a:lstStyle/>
          <a:p>
            <a:fld id="{42863D77-7A85-284E-968D-441AAC22BC98}" type="slidenum">
              <a:rPr lang="en-US" smtClean="0"/>
              <a:pPr/>
              <a:t>3</a:t>
            </a:fld>
            <a:endParaRPr lang="en-US" dirty="0"/>
          </a:p>
        </p:txBody>
      </p:sp>
      <p:sp>
        <p:nvSpPr>
          <p:cNvPr id="3" name="Content Placeholder 2"/>
          <p:cNvSpPr>
            <a:spLocks noGrp="1"/>
          </p:cNvSpPr>
          <p:nvPr>
            <p:ph idx="4294967295"/>
          </p:nvPr>
        </p:nvSpPr>
        <p:spPr>
          <a:xfrm>
            <a:off x="434566" y="1457325"/>
            <a:ext cx="8315734" cy="4463641"/>
          </a:xfrm>
        </p:spPr>
        <p:txBody>
          <a:bodyPr>
            <a:normAutofit fontScale="85000" lnSpcReduction="20000"/>
          </a:bodyPr>
          <a:lstStyle/>
          <a:p>
            <a:pPr marL="285750" indent="-285750">
              <a:buClr>
                <a:schemeClr val="accent5"/>
              </a:buClr>
              <a:buFont typeface="Wingdings" panose="05000000000000000000" pitchFamily="2" charset="2"/>
              <a:buChar char="§"/>
            </a:pPr>
            <a:r>
              <a:rPr lang="en-US" sz="1900" dirty="0">
                <a:latin typeface="+mn-lt"/>
              </a:rPr>
              <a:t>Increases the chance that adults will move up the socioeconomic ladder and reduces the chance that adults will rely on public assistance. </a:t>
            </a:r>
          </a:p>
          <a:p>
            <a:pPr marL="285750" indent="-285750">
              <a:buClr>
                <a:schemeClr val="accent5"/>
              </a:buClr>
              <a:buFont typeface="Wingdings" panose="05000000000000000000" pitchFamily="2" charset="2"/>
              <a:buChar char="§"/>
            </a:pPr>
            <a:r>
              <a:rPr lang="en-US" sz="1900" dirty="0">
                <a:latin typeface="+mn-lt"/>
              </a:rPr>
              <a:t>Higher education is associated with healthier lifestyles, reducing health care costs</a:t>
            </a:r>
            <a:r>
              <a:rPr lang="en-US" sz="1900" i="1" dirty="0">
                <a:solidFill>
                  <a:schemeClr val="bg1">
                    <a:lumMod val="50000"/>
                  </a:schemeClr>
                </a:solidFill>
                <a:latin typeface="+mn-lt"/>
              </a:rPr>
              <a:t>. In 2012, only 8% of four-year degree-holders surveyed smoked, compared to 20% with an Associate’s degree and 25% with a high school diploma alone. Among 25-34-year-olds, 85% of those with a Bachelor’s degree and 71% with an Associate’s degree reported exercising weekly, compared to 60% of those with no post-secondary education. </a:t>
            </a:r>
          </a:p>
          <a:p>
            <a:pPr marL="285750" indent="-285750">
              <a:buClr>
                <a:schemeClr val="accent5"/>
              </a:buClr>
              <a:buFont typeface="Wingdings" panose="05000000000000000000" pitchFamily="2" charset="2"/>
              <a:buChar char="§"/>
            </a:pPr>
            <a:r>
              <a:rPr lang="en-US" sz="1900" dirty="0">
                <a:latin typeface="+mn-lt"/>
              </a:rPr>
              <a:t>Adults with higher levels of education are more active citizens than others and are more involved in their children’s activities. </a:t>
            </a:r>
            <a:r>
              <a:rPr lang="en-US" sz="1900" i="1" dirty="0">
                <a:solidFill>
                  <a:schemeClr val="bg1">
                    <a:lumMod val="50000"/>
                  </a:schemeClr>
                </a:solidFill>
                <a:latin typeface="+mn-lt"/>
              </a:rPr>
              <a:t>Among people ages 25-44, 73% of Bachelor’s degree-holders and 58% of Associate’s holders voted in the 2012 presidential election, compared to 42% of those with a diploma alone. In 2012, 17% of those with no post-secondary education reported volunteering, compared to 29% of those with some college or a two-year degree and 42% with a Bachelor’s or higher.</a:t>
            </a:r>
          </a:p>
          <a:p>
            <a:pPr marL="285750" indent="-285750">
              <a:buClr>
                <a:schemeClr val="accent5"/>
              </a:buClr>
              <a:buFont typeface="Wingdings" panose="05000000000000000000" pitchFamily="2" charset="2"/>
              <a:buChar char="§"/>
            </a:pPr>
            <a:r>
              <a:rPr lang="en-US" sz="1900" dirty="0">
                <a:latin typeface="+mn-lt"/>
              </a:rPr>
              <a:t>Individuals with higher levels of education earn more, pay more taxes, and are more likely than others to be employed.</a:t>
            </a:r>
          </a:p>
          <a:p>
            <a:pPr marL="285750" indent="-285750">
              <a:buClr>
                <a:schemeClr val="accent5"/>
              </a:buClr>
              <a:buFont typeface="Wingdings" panose="05000000000000000000" pitchFamily="2" charset="2"/>
              <a:buChar char="§"/>
            </a:pPr>
            <a:r>
              <a:rPr lang="en-US" sz="1900" dirty="0">
                <a:latin typeface="+mn-lt"/>
              </a:rPr>
              <a:t>The unemployment rate for individuals with at least a bachelor’s degree has consistently been about half of the unemployment rate for high school graduates.</a:t>
            </a:r>
          </a:p>
          <a:p>
            <a:pPr marL="285750" indent="-285750">
              <a:buFont typeface="Wingdings" panose="05000000000000000000" pitchFamily="2" charset="2"/>
              <a:buChar char="§"/>
            </a:pPr>
            <a:endParaRPr lang="en-US" dirty="0"/>
          </a:p>
          <a:p>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50689\Desktop\FCB WM - 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83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04" y="90901"/>
            <a:ext cx="7834380" cy="693341"/>
          </a:xfrm>
        </p:spPr>
        <p:txBody>
          <a:bodyPr>
            <a:normAutofit/>
          </a:bodyPr>
          <a:lstStyle/>
          <a:p>
            <a:pPr>
              <a:spcAft>
                <a:spcPts val="1800"/>
              </a:spcAft>
            </a:pPr>
            <a:r>
              <a:rPr lang="en-US" dirty="0">
                <a:latin typeface="Avenir Book"/>
              </a:rPr>
              <a:t>Education &amp; Income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89585133"/>
              </p:ext>
            </p:extLst>
          </p:nvPr>
        </p:nvGraphicFramePr>
        <p:xfrm>
          <a:off x="1104523" y="2145671"/>
          <a:ext cx="6889687" cy="3233219"/>
        </p:xfrm>
        <a:graphic>
          <a:graphicData uri="http://schemas.openxmlformats.org/drawingml/2006/table">
            <a:tbl>
              <a:tblPr firstRow="1" firstCol="1" bandRow="1">
                <a:tableStyleId>{5C22544A-7EE6-4342-B048-85BDC9FD1C3A}</a:tableStyleId>
              </a:tblPr>
              <a:tblGrid>
                <a:gridCol w="661093">
                  <a:extLst>
                    <a:ext uri="{9D8B030D-6E8A-4147-A177-3AD203B41FA5}">
                      <a16:colId xmlns:a16="http://schemas.microsoft.com/office/drawing/2014/main" val="20000"/>
                    </a:ext>
                  </a:extLst>
                </a:gridCol>
                <a:gridCol w="3729838">
                  <a:extLst>
                    <a:ext uri="{9D8B030D-6E8A-4147-A177-3AD203B41FA5}">
                      <a16:colId xmlns:a16="http://schemas.microsoft.com/office/drawing/2014/main" val="20001"/>
                    </a:ext>
                  </a:extLst>
                </a:gridCol>
                <a:gridCol w="2498756">
                  <a:extLst>
                    <a:ext uri="{9D8B030D-6E8A-4147-A177-3AD203B41FA5}">
                      <a16:colId xmlns:a16="http://schemas.microsoft.com/office/drawing/2014/main" val="20002"/>
                    </a:ext>
                  </a:extLst>
                </a:gridCol>
              </a:tblGrid>
              <a:tr h="399484">
                <a:tc>
                  <a:txBody>
                    <a:bodyPr/>
                    <a:lstStyle/>
                    <a:p>
                      <a:pPr marL="0" marR="0">
                        <a:spcBef>
                          <a:spcPts val="0"/>
                        </a:spcBef>
                        <a:spcAft>
                          <a:spcPts val="0"/>
                        </a:spcAft>
                      </a:pPr>
                      <a:r>
                        <a:rPr lang="en-US" sz="1800" dirty="0">
                          <a:effectLst/>
                        </a:rPr>
                        <a:t> </a:t>
                      </a:r>
                      <a:endParaRPr lang="en-US" sz="28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a:effectLst/>
                        </a:rPr>
                        <a:t>Amount of Education</a:t>
                      </a:r>
                      <a:endParaRPr lang="en-US" sz="28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a:effectLst/>
                        </a:rPr>
                        <a:t>Gross Earnings</a:t>
                      </a:r>
                      <a:endParaRPr lang="en-US" sz="280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0"/>
                  </a:ext>
                </a:extLst>
              </a:tr>
              <a:tr h="399484">
                <a:tc>
                  <a:txBody>
                    <a:bodyPr/>
                    <a:lstStyle/>
                    <a:p>
                      <a:pPr marL="0" marR="0">
                        <a:spcBef>
                          <a:spcPts val="0"/>
                        </a:spcBef>
                        <a:spcAft>
                          <a:spcPts val="0"/>
                        </a:spcAft>
                      </a:pPr>
                      <a:r>
                        <a:rPr lang="en-US" sz="1800" dirty="0">
                          <a:effectLst/>
                        </a:rPr>
                        <a:t>1</a:t>
                      </a:r>
                      <a:endParaRPr lang="en-US" sz="28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a:effectLst/>
                        </a:rPr>
                        <a:t>Doctoral Degree</a:t>
                      </a:r>
                      <a:endParaRPr lang="en-US" sz="28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a:effectLst/>
                        </a:rPr>
                        <a:t>$100,100</a:t>
                      </a:r>
                      <a:endParaRPr lang="en-US" sz="280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1"/>
                  </a:ext>
                </a:extLst>
              </a:tr>
              <a:tr h="399484">
                <a:tc>
                  <a:txBody>
                    <a:bodyPr/>
                    <a:lstStyle/>
                    <a:p>
                      <a:pPr marL="0" marR="0">
                        <a:spcBef>
                          <a:spcPts val="0"/>
                        </a:spcBef>
                        <a:spcAft>
                          <a:spcPts val="0"/>
                        </a:spcAft>
                      </a:pPr>
                      <a:r>
                        <a:rPr lang="en-US" sz="1800">
                          <a:effectLst/>
                        </a:rPr>
                        <a:t>2</a:t>
                      </a:r>
                      <a:endParaRPr lang="en-US" sz="28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dirty="0">
                          <a:effectLst/>
                        </a:rPr>
                        <a:t>Master’s Degree</a:t>
                      </a:r>
                      <a:endParaRPr lang="en-US" sz="28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a:effectLst/>
                        </a:rPr>
                        <a:t>$75,200</a:t>
                      </a:r>
                      <a:endParaRPr lang="en-US" sz="280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2"/>
                  </a:ext>
                </a:extLst>
              </a:tr>
              <a:tr h="399484">
                <a:tc>
                  <a:txBody>
                    <a:bodyPr/>
                    <a:lstStyle/>
                    <a:p>
                      <a:pPr marL="0" marR="0">
                        <a:spcBef>
                          <a:spcPts val="0"/>
                        </a:spcBef>
                        <a:spcAft>
                          <a:spcPts val="0"/>
                        </a:spcAft>
                      </a:pPr>
                      <a:r>
                        <a:rPr lang="en-US" sz="1800">
                          <a:effectLst/>
                        </a:rPr>
                        <a:t>3</a:t>
                      </a:r>
                      <a:endParaRPr lang="en-US" sz="28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dirty="0">
                          <a:effectLst/>
                        </a:rPr>
                        <a:t>Bachelor’s Degree</a:t>
                      </a:r>
                      <a:endParaRPr lang="en-US" sz="28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a:effectLst/>
                        </a:rPr>
                        <a:t>$61,400</a:t>
                      </a:r>
                      <a:endParaRPr lang="en-US" sz="280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3"/>
                  </a:ext>
                </a:extLst>
              </a:tr>
              <a:tr h="399484">
                <a:tc>
                  <a:txBody>
                    <a:bodyPr/>
                    <a:lstStyle/>
                    <a:p>
                      <a:pPr marL="0" marR="0">
                        <a:spcBef>
                          <a:spcPts val="0"/>
                        </a:spcBef>
                        <a:spcAft>
                          <a:spcPts val="0"/>
                        </a:spcAft>
                      </a:pPr>
                      <a:r>
                        <a:rPr lang="en-US" sz="1800" dirty="0">
                          <a:effectLst/>
                        </a:rPr>
                        <a:t>4</a:t>
                      </a:r>
                      <a:endParaRPr lang="en-US" sz="28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dirty="0">
                          <a:effectLst/>
                        </a:rPr>
                        <a:t>Associate’s Degree</a:t>
                      </a:r>
                      <a:endParaRPr lang="en-US" sz="28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a:effectLst/>
                        </a:rPr>
                        <a:t>$46,000</a:t>
                      </a:r>
                      <a:endParaRPr lang="en-US" sz="280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4"/>
                  </a:ext>
                </a:extLst>
              </a:tr>
              <a:tr h="399484">
                <a:tc>
                  <a:txBody>
                    <a:bodyPr/>
                    <a:lstStyle/>
                    <a:p>
                      <a:pPr marL="0" marR="0">
                        <a:spcBef>
                          <a:spcPts val="0"/>
                        </a:spcBef>
                        <a:spcAft>
                          <a:spcPts val="0"/>
                        </a:spcAft>
                      </a:pPr>
                      <a:r>
                        <a:rPr lang="en-US" sz="1800">
                          <a:effectLst/>
                        </a:rPr>
                        <a:t>5</a:t>
                      </a:r>
                      <a:endParaRPr lang="en-US" sz="28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a:effectLst/>
                        </a:rPr>
                        <a:t>Some college, no degree</a:t>
                      </a:r>
                      <a:endParaRPr lang="en-US" sz="28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a:effectLst/>
                        </a:rPr>
                        <a:t>$41,700</a:t>
                      </a:r>
                      <a:endParaRPr lang="en-US" sz="280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5"/>
                  </a:ext>
                </a:extLst>
              </a:tr>
              <a:tr h="436831">
                <a:tc>
                  <a:txBody>
                    <a:bodyPr/>
                    <a:lstStyle/>
                    <a:p>
                      <a:pPr marL="0" marR="0">
                        <a:spcBef>
                          <a:spcPts val="0"/>
                        </a:spcBef>
                        <a:spcAft>
                          <a:spcPts val="0"/>
                        </a:spcAft>
                      </a:pPr>
                      <a:r>
                        <a:rPr lang="en-US" sz="1800">
                          <a:effectLst/>
                        </a:rPr>
                        <a:t>6</a:t>
                      </a:r>
                      <a:endParaRPr lang="en-US" sz="28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a:effectLst/>
                        </a:rPr>
                        <a:t>High School Graduate</a:t>
                      </a:r>
                      <a:endParaRPr lang="en-US" sz="280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a:effectLst/>
                        </a:rPr>
                        <a:t>$36,800</a:t>
                      </a:r>
                      <a:endParaRPr lang="en-US" sz="280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6"/>
                  </a:ext>
                </a:extLst>
              </a:tr>
              <a:tr h="399484">
                <a:tc>
                  <a:txBody>
                    <a:bodyPr/>
                    <a:lstStyle/>
                    <a:p>
                      <a:pPr marL="0" marR="0">
                        <a:spcBef>
                          <a:spcPts val="0"/>
                        </a:spcBef>
                        <a:spcAft>
                          <a:spcPts val="0"/>
                        </a:spcAft>
                      </a:pPr>
                      <a:r>
                        <a:rPr lang="en-US" sz="1800" dirty="0">
                          <a:effectLst/>
                        </a:rPr>
                        <a:t>7</a:t>
                      </a:r>
                      <a:endParaRPr lang="en-US" sz="28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dirty="0">
                          <a:effectLst/>
                        </a:rPr>
                        <a:t>High School Dropout</a:t>
                      </a:r>
                      <a:endParaRPr lang="en-US" sz="2800" dirty="0">
                        <a:solidFill>
                          <a:srgbClr val="000000"/>
                        </a:solidFill>
                        <a:effectLst/>
                        <a:latin typeface="Cambria"/>
                        <a:ea typeface="MS Mincho"/>
                        <a:cs typeface="Times New Roman"/>
                      </a:endParaRPr>
                    </a:p>
                  </a:txBody>
                  <a:tcPr marL="68580" marR="68580" marT="0" marB="0"/>
                </a:tc>
                <a:tc>
                  <a:txBody>
                    <a:bodyPr/>
                    <a:lstStyle/>
                    <a:p>
                      <a:pPr marL="0" marR="0">
                        <a:spcBef>
                          <a:spcPts val="0"/>
                        </a:spcBef>
                        <a:spcAft>
                          <a:spcPts val="0"/>
                        </a:spcAft>
                      </a:pPr>
                      <a:r>
                        <a:rPr lang="en-US" sz="1800" dirty="0">
                          <a:effectLst/>
                        </a:rPr>
                        <a:t>$27,200</a:t>
                      </a:r>
                      <a:endParaRPr lang="en-US" sz="2800" dirty="0">
                        <a:solidFill>
                          <a:srgbClr val="000000"/>
                        </a:solidFill>
                        <a:effectLst/>
                        <a:latin typeface="Cambria"/>
                        <a:ea typeface="MS Mincho"/>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4" name="Rectangle 3"/>
          <p:cNvSpPr/>
          <p:nvPr/>
        </p:nvSpPr>
        <p:spPr>
          <a:xfrm>
            <a:off x="508473" y="1023906"/>
            <a:ext cx="8550067" cy="923330"/>
          </a:xfrm>
          <a:prstGeom prst="rect">
            <a:avLst/>
          </a:prstGeom>
        </p:spPr>
        <p:txBody>
          <a:bodyPr wrap="square">
            <a:spAutoFit/>
          </a:bodyPr>
          <a:lstStyle/>
          <a:p>
            <a:r>
              <a:rPr lang="en-US" i="1" dirty="0">
                <a:latin typeface="+mj-lt"/>
              </a:rPr>
              <a:t>This chart shows an estimate of the median pre-tax annual earnings of full-time workers ages 25 and older at progressive levels of education</a:t>
            </a:r>
            <a:br>
              <a:rPr lang="en-US" dirty="0">
                <a:latin typeface="+mj-lt"/>
              </a:rPr>
            </a:br>
            <a:endParaRPr lang="en-US" dirty="0">
              <a:latin typeface="+mj-lt"/>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2863D77-7A85-284E-968D-441AAC22BC98}" type="slidenum">
              <a:rPr lang="en-US" smtClean="0"/>
              <a:pPr/>
              <a:t>4</a:t>
            </a:fld>
            <a:endParaRPr lang="en-US" dirty="0"/>
          </a:p>
        </p:txBody>
      </p:sp>
      <p:pic>
        <p:nvPicPr>
          <p:cNvPr id="7" name="Picture 2" descr="C:\Users\50689\Desktop\FCB WM - 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67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589" y="123984"/>
            <a:ext cx="8229600" cy="693341"/>
          </a:xfrm>
        </p:spPr>
        <p:txBody>
          <a:bodyPr/>
          <a:lstStyle/>
          <a:p>
            <a:r>
              <a:rPr lang="en-US" dirty="0">
                <a:latin typeface="Avenir Book"/>
              </a:rPr>
              <a:t>Employment Rates by Level of Schooling</a:t>
            </a:r>
          </a:p>
        </p:txBody>
      </p:sp>
      <p:sp>
        <p:nvSpPr>
          <p:cNvPr id="3" name="Title 1"/>
          <p:cNvSpPr txBox="1">
            <a:spLocks/>
          </p:cNvSpPr>
          <p:nvPr/>
        </p:nvSpPr>
        <p:spPr>
          <a:xfrm>
            <a:off x="353226" y="5984975"/>
            <a:ext cx="8229600" cy="6933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i="0" kern="1200">
                <a:solidFill>
                  <a:schemeClr val="tx1"/>
                </a:solidFill>
                <a:latin typeface="Gill Sans MT"/>
                <a:ea typeface="+mj-ea"/>
                <a:cs typeface="Gill Sans MT"/>
              </a:defRPr>
            </a:lvl1pPr>
          </a:lstStyle>
          <a:p>
            <a:r>
              <a:rPr lang="en-US" sz="1050" dirty="0"/>
              <a:t>*Source: National Center for Education Statistics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2863D77-7A85-284E-968D-441AAC22BC98}" type="slidenum">
              <a:rPr lang="en-US" smtClean="0"/>
              <a:pPr/>
              <a:t>5</a:t>
            </a:fld>
            <a:endParaRPr lang="en-US" dirty="0"/>
          </a:p>
        </p:txBody>
      </p:sp>
      <p:pic>
        <p:nvPicPr>
          <p:cNvPr id="8" name="Picture 2" descr="C:\Users\50689\Desktop\FCB WM - 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26" y="1729197"/>
            <a:ext cx="8091933" cy="4107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33913" y="1023906"/>
            <a:ext cx="8550067" cy="923330"/>
          </a:xfrm>
          <a:prstGeom prst="rect">
            <a:avLst/>
          </a:prstGeom>
        </p:spPr>
        <p:txBody>
          <a:bodyPr wrap="square">
            <a:spAutoFit/>
          </a:bodyPr>
          <a:lstStyle/>
          <a:p>
            <a:r>
              <a:rPr lang="en-US" i="1" dirty="0">
                <a:latin typeface="+mj-lt"/>
              </a:rPr>
              <a:t>This 2017 chart shows employment rates of full-time workers ages 25 to 34 years old divided by gender and level of education</a:t>
            </a:r>
            <a:br>
              <a:rPr lang="en-US" dirty="0">
                <a:latin typeface="+mj-lt"/>
              </a:rPr>
            </a:br>
            <a:endParaRPr lang="en-US" dirty="0">
              <a:latin typeface="+mj-lt"/>
            </a:endParaRPr>
          </a:p>
        </p:txBody>
      </p:sp>
    </p:spTree>
    <p:extLst>
      <p:ext uri="{BB962C8B-B14F-4D97-AF65-F5344CB8AC3E}">
        <p14:creationId xmlns:p14="http://schemas.microsoft.com/office/powerpoint/2010/main" val="355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42590" y="0"/>
            <a:ext cx="8229600" cy="693341"/>
          </a:xfrm>
        </p:spPr>
        <p:txBody>
          <a:bodyPr/>
          <a:lstStyle/>
          <a:p>
            <a:r>
              <a:rPr lang="en-US" dirty="0">
                <a:latin typeface="Avenir Book"/>
              </a:rPr>
              <a:t>The Future of Jobs</a:t>
            </a:r>
          </a:p>
        </p:txBody>
      </p:sp>
      <p:graphicFrame>
        <p:nvGraphicFramePr>
          <p:cNvPr id="3" name="Table 2"/>
          <p:cNvGraphicFramePr>
            <a:graphicFrameLocks noGrp="1"/>
          </p:cNvGraphicFramePr>
          <p:nvPr>
            <p:extLst>
              <p:ext uri="{D42A27DB-BD31-4B8C-83A1-F6EECF244321}">
                <p14:modId xmlns:p14="http://schemas.microsoft.com/office/powerpoint/2010/main" val="1846649304"/>
              </p:ext>
            </p:extLst>
          </p:nvPr>
        </p:nvGraphicFramePr>
        <p:xfrm>
          <a:off x="401653" y="730425"/>
          <a:ext cx="8127049" cy="6080760"/>
        </p:xfrm>
        <a:graphic>
          <a:graphicData uri="http://schemas.openxmlformats.org/drawingml/2006/table">
            <a:tbl>
              <a:tblPr firstRow="1" bandRow="1">
                <a:tableStyleId>{5C22544A-7EE6-4342-B048-85BDC9FD1C3A}</a:tableStyleId>
              </a:tblPr>
              <a:tblGrid>
                <a:gridCol w="2794475">
                  <a:extLst>
                    <a:ext uri="{9D8B030D-6E8A-4147-A177-3AD203B41FA5}">
                      <a16:colId xmlns:a16="http://schemas.microsoft.com/office/drawing/2014/main" val="20000"/>
                    </a:ext>
                  </a:extLst>
                </a:gridCol>
                <a:gridCol w="2529555">
                  <a:extLst>
                    <a:ext uri="{9D8B030D-6E8A-4147-A177-3AD203B41FA5}">
                      <a16:colId xmlns:a16="http://schemas.microsoft.com/office/drawing/2014/main" val="20001"/>
                    </a:ext>
                  </a:extLst>
                </a:gridCol>
                <a:gridCol w="2803019">
                  <a:extLst>
                    <a:ext uri="{9D8B030D-6E8A-4147-A177-3AD203B41FA5}">
                      <a16:colId xmlns:a16="http://schemas.microsoft.com/office/drawing/2014/main" val="20002"/>
                    </a:ext>
                  </a:extLst>
                </a:gridCol>
              </a:tblGrid>
              <a:tr h="370840">
                <a:tc>
                  <a:txBody>
                    <a:bodyPr/>
                    <a:lstStyle/>
                    <a:p>
                      <a:r>
                        <a:rPr lang="en-US" sz="1400" dirty="0"/>
                        <a:t>Jobs that will be gone</a:t>
                      </a:r>
                      <a:r>
                        <a:rPr lang="en-US" sz="1400" baseline="0" dirty="0"/>
                        <a:t> in 20 years</a:t>
                      </a:r>
                      <a:endParaRPr lang="en-US" sz="1400" dirty="0"/>
                    </a:p>
                  </a:txBody>
                  <a:tcPr>
                    <a:solidFill>
                      <a:schemeClr val="bg1">
                        <a:lumMod val="50000"/>
                      </a:schemeClr>
                    </a:solidFill>
                  </a:tcPr>
                </a:tc>
                <a:tc>
                  <a:txBody>
                    <a:bodyPr/>
                    <a:lstStyle/>
                    <a:p>
                      <a:r>
                        <a:rPr lang="en-US" sz="1400" dirty="0"/>
                        <a:t>Jobs that will exist in 20 years</a:t>
                      </a:r>
                    </a:p>
                  </a:txBody>
                  <a:tcPr>
                    <a:solidFill>
                      <a:schemeClr val="bg1">
                        <a:lumMod val="50000"/>
                      </a:schemeClr>
                    </a:solidFill>
                  </a:tcPr>
                </a:tc>
                <a:tc>
                  <a:txBody>
                    <a:bodyPr/>
                    <a:lstStyle/>
                    <a:p>
                      <a:r>
                        <a:rPr lang="en-US" sz="1400" dirty="0"/>
                        <a:t>New Jobs that don’t exist</a:t>
                      </a:r>
                      <a:r>
                        <a:rPr lang="en-US" sz="1400" baseline="0" dirty="0"/>
                        <a:t> now</a:t>
                      </a:r>
                      <a:endParaRPr lang="en-US" sz="1400" dirty="0"/>
                    </a:p>
                  </a:txBody>
                  <a:tcPr>
                    <a:solidFill>
                      <a:schemeClr val="bg1">
                        <a:lumMod val="50000"/>
                      </a:schemeClr>
                    </a:solidFill>
                  </a:tcPr>
                </a:tc>
                <a:extLst>
                  <a:ext uri="{0D108BD9-81ED-4DB2-BD59-A6C34878D82A}">
                    <a16:rowId xmlns:a16="http://schemas.microsoft.com/office/drawing/2014/main" val="10000"/>
                  </a:ext>
                </a:extLst>
              </a:tr>
              <a:tr h="370840">
                <a:tc>
                  <a:txBody>
                    <a:bodyPr/>
                    <a:lstStyle/>
                    <a:p>
                      <a:r>
                        <a:rPr lang="en-US" sz="1200" dirty="0"/>
                        <a:t>Drivers &amp; Delivery &amp; Courier &amp; Postmen</a:t>
                      </a:r>
                    </a:p>
                  </a:txBody>
                  <a:tcPr/>
                </a:tc>
                <a:tc>
                  <a:txBody>
                    <a:bodyPr/>
                    <a:lstStyle/>
                    <a:p>
                      <a:r>
                        <a:rPr lang="en-US" sz="1200" dirty="0"/>
                        <a:t>Human Resources</a:t>
                      </a:r>
                    </a:p>
                  </a:txBody>
                  <a:tcPr/>
                </a:tc>
                <a:tc>
                  <a:txBody>
                    <a:bodyPr/>
                    <a:lstStyle/>
                    <a:p>
                      <a:r>
                        <a:rPr lang="en-US" sz="1200" dirty="0"/>
                        <a:t>Productivity</a:t>
                      </a:r>
                      <a:r>
                        <a:rPr lang="en-US" sz="1200" baseline="0" dirty="0"/>
                        <a:t> Officer</a:t>
                      </a:r>
                      <a:endParaRPr lang="en-US" sz="1200" dirty="0"/>
                    </a:p>
                  </a:txBody>
                  <a:tcPr/>
                </a:tc>
                <a:extLst>
                  <a:ext uri="{0D108BD9-81ED-4DB2-BD59-A6C34878D82A}">
                    <a16:rowId xmlns:a16="http://schemas.microsoft.com/office/drawing/2014/main" val="10001"/>
                  </a:ext>
                </a:extLst>
              </a:tr>
              <a:tr h="370840">
                <a:tc>
                  <a:txBody>
                    <a:bodyPr/>
                    <a:lstStyle/>
                    <a:p>
                      <a:r>
                        <a:rPr lang="en-US" sz="1200" dirty="0"/>
                        <a:t>Farmers &amp; Fishermen</a:t>
                      </a:r>
                    </a:p>
                  </a:txBody>
                  <a:tcPr/>
                </a:tc>
                <a:tc>
                  <a:txBody>
                    <a:bodyPr/>
                    <a:lstStyle/>
                    <a:p>
                      <a:r>
                        <a:rPr lang="en-US" sz="1200" dirty="0"/>
                        <a:t>Sales Managers</a:t>
                      </a:r>
                    </a:p>
                  </a:txBody>
                  <a:tcPr/>
                </a:tc>
                <a:tc>
                  <a:txBody>
                    <a:bodyPr/>
                    <a:lstStyle/>
                    <a:p>
                      <a:r>
                        <a:rPr lang="en-US" sz="1200" dirty="0"/>
                        <a:t>Excess Capacity Manager</a:t>
                      </a:r>
                    </a:p>
                  </a:txBody>
                  <a:tcPr/>
                </a:tc>
                <a:extLst>
                  <a:ext uri="{0D108BD9-81ED-4DB2-BD59-A6C34878D82A}">
                    <a16:rowId xmlns:a16="http://schemas.microsoft.com/office/drawing/2014/main" val="10002"/>
                  </a:ext>
                </a:extLst>
              </a:tr>
              <a:tr h="370840">
                <a:tc>
                  <a:txBody>
                    <a:bodyPr/>
                    <a:lstStyle/>
                    <a:p>
                      <a:r>
                        <a:rPr lang="en-US" sz="1200" dirty="0"/>
                        <a:t>Broadcasters</a:t>
                      </a:r>
                    </a:p>
                  </a:txBody>
                  <a:tcPr/>
                </a:tc>
                <a:tc>
                  <a:txBody>
                    <a:bodyPr/>
                    <a:lstStyle/>
                    <a:p>
                      <a:r>
                        <a:rPr lang="en-US" sz="1200" dirty="0"/>
                        <a:t>Marketing Managers</a:t>
                      </a:r>
                    </a:p>
                  </a:txBody>
                  <a:tcPr/>
                </a:tc>
                <a:tc>
                  <a:txBody>
                    <a:bodyPr/>
                    <a:lstStyle/>
                    <a:p>
                      <a:r>
                        <a:rPr lang="en-US" sz="1200" dirty="0"/>
                        <a:t>Drone</a:t>
                      </a:r>
                      <a:r>
                        <a:rPr lang="en-US" sz="1200" baseline="0" dirty="0"/>
                        <a:t> Manager &amp; Private Industry Air Traffic Controller</a:t>
                      </a:r>
                      <a:endParaRPr lang="en-US" sz="1200" dirty="0"/>
                    </a:p>
                  </a:txBody>
                  <a:tcPr/>
                </a:tc>
                <a:extLst>
                  <a:ext uri="{0D108BD9-81ED-4DB2-BD59-A6C34878D82A}">
                    <a16:rowId xmlns:a16="http://schemas.microsoft.com/office/drawing/2014/main" val="10003"/>
                  </a:ext>
                </a:extLst>
              </a:tr>
              <a:tr h="370840">
                <a:tc>
                  <a:txBody>
                    <a:bodyPr/>
                    <a:lstStyle/>
                    <a:p>
                      <a:r>
                        <a:rPr lang="en-US" sz="1200" dirty="0"/>
                        <a:t>Jewelers</a:t>
                      </a:r>
                    </a:p>
                  </a:txBody>
                  <a:tcPr/>
                </a:tc>
                <a:tc>
                  <a:txBody>
                    <a:bodyPr/>
                    <a:lstStyle/>
                    <a:p>
                      <a:r>
                        <a:rPr lang="en-US" sz="1200" dirty="0"/>
                        <a:t>Public Relations</a:t>
                      </a:r>
                    </a:p>
                  </a:txBody>
                  <a:tcPr/>
                </a:tc>
                <a:tc>
                  <a:txBody>
                    <a:bodyPr/>
                    <a:lstStyle/>
                    <a:p>
                      <a:r>
                        <a:rPr lang="en-US" sz="1200" dirty="0"/>
                        <a:t>Seed Capitalists</a:t>
                      </a:r>
                    </a:p>
                  </a:txBody>
                  <a:tcPr/>
                </a:tc>
                <a:extLst>
                  <a:ext uri="{0D108BD9-81ED-4DB2-BD59-A6C34878D82A}">
                    <a16:rowId xmlns:a16="http://schemas.microsoft.com/office/drawing/2014/main" val="10004"/>
                  </a:ext>
                </a:extLst>
              </a:tr>
              <a:tr h="370840">
                <a:tc>
                  <a:txBody>
                    <a:bodyPr/>
                    <a:lstStyle/>
                    <a:p>
                      <a:r>
                        <a:rPr lang="en-US" sz="1200" dirty="0"/>
                        <a:t>Fast food</a:t>
                      </a:r>
                      <a:r>
                        <a:rPr lang="en-US" sz="1200" baseline="0" dirty="0"/>
                        <a:t> cook</a:t>
                      </a:r>
                      <a:endParaRPr lang="en-US" sz="1200" dirty="0"/>
                    </a:p>
                  </a:txBody>
                  <a:tcPr/>
                </a:tc>
                <a:tc>
                  <a:txBody>
                    <a:bodyPr/>
                    <a:lstStyle/>
                    <a:p>
                      <a:r>
                        <a:rPr lang="en-US" sz="1200" dirty="0"/>
                        <a:t>Chief Executives</a:t>
                      </a:r>
                    </a:p>
                  </a:txBody>
                  <a:tcPr/>
                </a:tc>
                <a:tc>
                  <a:txBody>
                    <a:bodyPr/>
                    <a:lstStyle/>
                    <a:p>
                      <a:r>
                        <a:rPr lang="en-US" sz="1200" dirty="0"/>
                        <a:t>Avatar Designer/ Relationship Manager</a:t>
                      </a:r>
                    </a:p>
                  </a:txBody>
                  <a:tcPr/>
                </a:tc>
                <a:extLst>
                  <a:ext uri="{0D108BD9-81ED-4DB2-BD59-A6C34878D82A}">
                    <a16:rowId xmlns:a16="http://schemas.microsoft.com/office/drawing/2014/main" val="10005"/>
                  </a:ext>
                </a:extLst>
              </a:tr>
              <a:tr h="370840">
                <a:tc>
                  <a:txBody>
                    <a:bodyPr/>
                    <a:lstStyle/>
                    <a:p>
                      <a:r>
                        <a:rPr lang="en-US" sz="1200" dirty="0"/>
                        <a:t>Printers, Publishers &amp; Proofreaders</a:t>
                      </a:r>
                    </a:p>
                  </a:txBody>
                  <a:tcPr/>
                </a:tc>
                <a:tc>
                  <a:txBody>
                    <a:bodyPr/>
                    <a:lstStyle/>
                    <a:p>
                      <a:r>
                        <a:rPr lang="en-US" sz="1200" dirty="0"/>
                        <a:t>Event Planners</a:t>
                      </a:r>
                    </a:p>
                  </a:txBody>
                  <a:tcPr/>
                </a:tc>
                <a:tc>
                  <a:txBody>
                    <a:bodyPr/>
                    <a:lstStyle/>
                    <a:p>
                      <a:r>
                        <a:rPr lang="en-US" sz="1200" dirty="0"/>
                        <a:t>Self-driving car mechanic</a:t>
                      </a:r>
                    </a:p>
                  </a:txBody>
                  <a:tcPr/>
                </a:tc>
                <a:extLst>
                  <a:ext uri="{0D108BD9-81ED-4DB2-BD59-A6C34878D82A}">
                    <a16:rowId xmlns:a16="http://schemas.microsoft.com/office/drawing/2014/main" val="10006"/>
                  </a:ext>
                </a:extLst>
              </a:tr>
              <a:tr h="370840">
                <a:tc>
                  <a:txBody>
                    <a:bodyPr/>
                    <a:lstStyle/>
                    <a:p>
                      <a:r>
                        <a:rPr lang="en-US" sz="1200" dirty="0"/>
                        <a:t>Cashiers &amp; Telemarketers &amp;</a:t>
                      </a:r>
                      <a:r>
                        <a:rPr lang="en-US" sz="1200" baseline="0" dirty="0"/>
                        <a:t> Retail Sales &amp; Loan Officers</a:t>
                      </a:r>
                      <a:endParaRPr lang="en-US" sz="1200" dirty="0"/>
                    </a:p>
                  </a:txBody>
                  <a:tcPr/>
                </a:tc>
                <a:tc>
                  <a:txBody>
                    <a:bodyPr/>
                    <a:lstStyle/>
                    <a:p>
                      <a:r>
                        <a:rPr lang="en-US" sz="1200" dirty="0"/>
                        <a:t>Writers</a:t>
                      </a:r>
                    </a:p>
                  </a:txBody>
                  <a:tcPr/>
                </a:tc>
                <a:tc>
                  <a:txBody>
                    <a:bodyPr/>
                    <a:lstStyle/>
                    <a:p>
                      <a:r>
                        <a:rPr lang="en-US" sz="1200" dirty="0"/>
                        <a:t>Autonomous transportation</a:t>
                      </a:r>
                      <a:r>
                        <a:rPr lang="en-US" sz="1200" baseline="0" dirty="0"/>
                        <a:t> specialist</a:t>
                      </a:r>
                      <a:endParaRPr lang="en-US" sz="1200" dirty="0"/>
                    </a:p>
                  </a:txBody>
                  <a:tcPr/>
                </a:tc>
                <a:extLst>
                  <a:ext uri="{0D108BD9-81ED-4DB2-BD59-A6C34878D82A}">
                    <a16:rowId xmlns:a16="http://schemas.microsoft.com/office/drawing/2014/main" val="10007"/>
                  </a:ext>
                </a:extLst>
              </a:tr>
              <a:tr h="370840">
                <a:tc>
                  <a:txBody>
                    <a:bodyPr/>
                    <a:lstStyle/>
                    <a:p>
                      <a:r>
                        <a:rPr lang="en-US" sz="1200" dirty="0"/>
                        <a:t>Compensation &amp;</a:t>
                      </a:r>
                      <a:r>
                        <a:rPr lang="en-US" sz="1200" baseline="0" dirty="0"/>
                        <a:t> Benefits Managers</a:t>
                      </a:r>
                      <a:endParaRPr lang="en-US" sz="1200" dirty="0"/>
                    </a:p>
                  </a:txBody>
                  <a:tcPr/>
                </a:tc>
                <a:tc>
                  <a:txBody>
                    <a:bodyPr/>
                    <a:lstStyle/>
                    <a:p>
                      <a:r>
                        <a:rPr lang="en-US" sz="1200" dirty="0"/>
                        <a:t>Software Developers</a:t>
                      </a:r>
                    </a:p>
                  </a:txBody>
                  <a:tcPr/>
                </a:tc>
                <a:tc>
                  <a:txBody>
                    <a:bodyPr/>
                    <a:lstStyle/>
                    <a:p>
                      <a:r>
                        <a:rPr lang="en-US" sz="1200" dirty="0"/>
                        <a:t>Personal Medical or Genetic Interpreter</a:t>
                      </a:r>
                    </a:p>
                  </a:txBody>
                  <a:tcPr/>
                </a:tc>
                <a:extLst>
                  <a:ext uri="{0D108BD9-81ED-4DB2-BD59-A6C34878D82A}">
                    <a16:rowId xmlns:a16="http://schemas.microsoft.com/office/drawing/2014/main" val="10008"/>
                  </a:ext>
                </a:extLst>
              </a:tr>
              <a:tr h="370840">
                <a:tc>
                  <a:txBody>
                    <a:bodyPr/>
                    <a:lstStyle/>
                    <a:p>
                      <a:r>
                        <a:rPr lang="en-US" sz="1200" dirty="0"/>
                        <a:t>Travel Agents</a:t>
                      </a:r>
                    </a:p>
                  </a:txBody>
                  <a:tcPr/>
                </a:tc>
                <a:tc>
                  <a:txBody>
                    <a:bodyPr/>
                    <a:lstStyle/>
                    <a:p>
                      <a:r>
                        <a:rPr lang="en-US" sz="1200" dirty="0"/>
                        <a:t>Editors</a:t>
                      </a:r>
                    </a:p>
                  </a:txBody>
                  <a:tcPr/>
                </a:tc>
                <a:tc>
                  <a:txBody>
                    <a:bodyPr/>
                    <a:lstStyle/>
                    <a:p>
                      <a:r>
                        <a:rPr lang="en-US" sz="1200" dirty="0"/>
                        <a:t>Human</a:t>
                      </a:r>
                      <a:r>
                        <a:rPr lang="en-US" sz="1200" baseline="0" dirty="0"/>
                        <a:t> technology integration specialist &amp; privacy manager</a:t>
                      </a:r>
                      <a:endParaRPr lang="en-US" sz="1200" dirty="0"/>
                    </a:p>
                  </a:txBody>
                  <a:tcPr/>
                </a:tc>
                <a:extLst>
                  <a:ext uri="{0D108BD9-81ED-4DB2-BD59-A6C34878D82A}">
                    <a16:rowId xmlns:a16="http://schemas.microsoft.com/office/drawing/2014/main" val="10009"/>
                  </a:ext>
                </a:extLst>
              </a:tr>
              <a:tr h="370840">
                <a:tc>
                  <a:txBody>
                    <a:bodyPr/>
                    <a:lstStyle/>
                    <a:p>
                      <a:r>
                        <a:rPr lang="en-US" sz="1200" dirty="0"/>
                        <a:t>Dispatchers</a:t>
                      </a:r>
                    </a:p>
                  </a:txBody>
                  <a:tcPr/>
                </a:tc>
                <a:tc>
                  <a:txBody>
                    <a:bodyPr/>
                    <a:lstStyle/>
                    <a:p>
                      <a:r>
                        <a:rPr lang="en-US" sz="1200" dirty="0"/>
                        <a:t>Graphic Designers</a:t>
                      </a:r>
                    </a:p>
                  </a:txBody>
                  <a:tcPr/>
                </a:tc>
                <a:tc>
                  <a:txBody>
                    <a:bodyPr/>
                    <a:lstStyle/>
                    <a:p>
                      <a:r>
                        <a:rPr lang="en-US" sz="1200" dirty="0"/>
                        <a:t>Wholeness Mentor, Medical</a:t>
                      </a:r>
                      <a:r>
                        <a:rPr lang="en-US" sz="1200" baseline="0" dirty="0"/>
                        <a:t> Mentor &amp; End-of-Life Coach</a:t>
                      </a:r>
                      <a:endParaRPr lang="en-US" sz="1200" dirty="0"/>
                    </a:p>
                  </a:txBody>
                  <a:tcPr/>
                </a:tc>
                <a:extLst>
                  <a:ext uri="{0D108BD9-81ED-4DB2-BD59-A6C34878D82A}">
                    <a16:rowId xmlns:a16="http://schemas.microsoft.com/office/drawing/2014/main" val="10010"/>
                  </a:ext>
                </a:extLst>
              </a:tr>
              <a:tr h="370840">
                <a:tc>
                  <a:txBody>
                    <a:bodyPr/>
                    <a:lstStyle/>
                    <a:p>
                      <a:r>
                        <a:rPr lang="en-US" sz="1200" dirty="0"/>
                        <a:t>Bookkeepers</a:t>
                      </a:r>
                      <a:r>
                        <a:rPr lang="en-US" sz="1200" baseline="0" dirty="0"/>
                        <a:t> &amp; Accountants &amp; Paralegals</a:t>
                      </a:r>
                      <a:endParaRPr lang="en-US" sz="1200" dirty="0"/>
                    </a:p>
                  </a:txBody>
                  <a:tcPr/>
                </a:tc>
                <a:tc>
                  <a:txBody>
                    <a:bodyPr/>
                    <a:lstStyle/>
                    <a:p>
                      <a:r>
                        <a:rPr lang="en-US" sz="1200" dirty="0"/>
                        <a:t>Dentists &amp; other Medical Roles</a:t>
                      </a:r>
                    </a:p>
                  </a:txBody>
                  <a:tcPr/>
                </a:tc>
                <a:tc>
                  <a:txBody>
                    <a:bodyPr/>
                    <a:lstStyle/>
                    <a:p>
                      <a:r>
                        <a:rPr lang="en-US" sz="1200" dirty="0"/>
                        <a:t>3D Printer Engineer, 3D</a:t>
                      </a:r>
                      <a:r>
                        <a:rPr lang="en-US" sz="1200" baseline="0" dirty="0"/>
                        <a:t> Food Printer Engineer</a:t>
                      </a:r>
                      <a:endParaRPr lang="en-US" sz="1200" dirty="0"/>
                    </a:p>
                  </a:txBody>
                  <a:tcPr/>
                </a:tc>
                <a:extLst>
                  <a:ext uri="{0D108BD9-81ED-4DB2-BD59-A6C34878D82A}">
                    <a16:rowId xmlns:a16="http://schemas.microsoft.com/office/drawing/2014/main" val="10011"/>
                  </a:ext>
                </a:extLst>
              </a:tr>
              <a:tr h="370840">
                <a:tc>
                  <a:txBody>
                    <a:bodyPr/>
                    <a:lstStyle/>
                    <a:p>
                      <a:r>
                        <a:rPr lang="en-US" sz="1200" dirty="0"/>
                        <a:t>Social Media Professionals</a:t>
                      </a:r>
                    </a:p>
                  </a:txBody>
                  <a:tcPr/>
                </a:tc>
                <a:tc>
                  <a:txBody>
                    <a:bodyPr/>
                    <a:lstStyle/>
                    <a:p>
                      <a:r>
                        <a:rPr lang="en-US" sz="1200" dirty="0"/>
                        <a:t>Mental</a:t>
                      </a:r>
                      <a:r>
                        <a:rPr lang="en-US" sz="1200" baseline="0" dirty="0"/>
                        <a:t> Health &amp; Substance Abuse Social Worker </a:t>
                      </a:r>
                      <a:endParaRPr lang="en-US" sz="1200" dirty="0"/>
                    </a:p>
                  </a:txBody>
                  <a:tcPr/>
                </a:tc>
                <a:tc>
                  <a:txBody>
                    <a:bodyPr/>
                    <a:lstStyle/>
                    <a:p>
                      <a:r>
                        <a:rPr lang="en-US" sz="1200" dirty="0"/>
                        <a:t>Alternate</a:t>
                      </a:r>
                      <a:r>
                        <a:rPr lang="en-US" sz="1200" baseline="0" dirty="0"/>
                        <a:t> currency banker</a:t>
                      </a:r>
                      <a:endParaRPr lang="en-US" sz="1200" dirty="0"/>
                    </a:p>
                  </a:txBody>
                  <a:tcPr/>
                </a:tc>
                <a:extLst>
                  <a:ext uri="{0D108BD9-81ED-4DB2-BD59-A6C34878D82A}">
                    <a16:rowId xmlns:a16="http://schemas.microsoft.com/office/drawing/2014/main" val="10012"/>
                  </a:ext>
                </a:extLst>
              </a:tr>
              <a:tr h="370840">
                <a:tc>
                  <a:txBody>
                    <a:bodyPr/>
                    <a:lstStyle/>
                    <a:p>
                      <a:r>
                        <a:rPr lang="en-US" sz="1200" dirty="0"/>
                        <a:t>Sports Officials</a:t>
                      </a:r>
                      <a:r>
                        <a:rPr lang="en-US" sz="1200" baseline="0" dirty="0"/>
                        <a:t> &amp; Referees</a:t>
                      </a:r>
                      <a:endParaRPr lang="en-US" sz="1200" dirty="0"/>
                    </a:p>
                  </a:txBody>
                  <a:tcPr/>
                </a:tc>
                <a:tc>
                  <a:txBody>
                    <a:bodyPr/>
                    <a:lstStyle/>
                    <a:p>
                      <a:r>
                        <a:rPr lang="en-US" sz="1200" dirty="0"/>
                        <a:t>Clergy</a:t>
                      </a:r>
                    </a:p>
                  </a:txBody>
                  <a:tcPr/>
                </a:tc>
                <a:tc>
                  <a:txBody>
                    <a:bodyPr/>
                    <a:lstStyle/>
                    <a:p>
                      <a:r>
                        <a:rPr lang="en-US" sz="1200" dirty="0"/>
                        <a:t>Business Colony Manager</a:t>
                      </a:r>
                    </a:p>
                  </a:txBody>
                  <a:tcPr/>
                </a:tc>
                <a:extLst>
                  <a:ext uri="{0D108BD9-81ED-4DB2-BD59-A6C34878D82A}">
                    <a16:rowId xmlns:a16="http://schemas.microsoft.com/office/drawing/2014/main" val="10013"/>
                  </a:ext>
                </a:extLst>
              </a:tr>
              <a:tr h="370840">
                <a:tc>
                  <a:txBody>
                    <a:bodyPr/>
                    <a:lstStyle/>
                    <a:p>
                      <a:r>
                        <a:rPr lang="en-US" sz="1200" dirty="0"/>
                        <a:t>Secretaries &amp; Receptionists</a:t>
                      </a:r>
                      <a:r>
                        <a:rPr lang="en-US" sz="1200" baseline="0" dirty="0"/>
                        <a:t> </a:t>
                      </a:r>
                      <a:endParaRPr lang="en-US" sz="1200" dirty="0"/>
                    </a:p>
                  </a:txBody>
                  <a:tcPr/>
                </a:tc>
                <a:tc>
                  <a:txBody>
                    <a:bodyPr/>
                    <a:lstStyle/>
                    <a:p>
                      <a:r>
                        <a:rPr lang="en-US" sz="1200" dirty="0"/>
                        <a:t>Plumber</a:t>
                      </a:r>
                    </a:p>
                  </a:txBody>
                  <a:tcPr/>
                </a:tc>
                <a:tc>
                  <a:txBody>
                    <a:bodyPr/>
                    <a:lstStyle/>
                    <a:p>
                      <a:r>
                        <a:rPr lang="en-US" sz="1200" dirty="0"/>
                        <a:t>Global System</a:t>
                      </a:r>
                      <a:r>
                        <a:rPr lang="en-US" sz="1200" baseline="0" dirty="0"/>
                        <a:t> Architect</a:t>
                      </a:r>
                      <a:endParaRPr lang="en-US" sz="1200" dirty="0"/>
                    </a:p>
                  </a:txBody>
                  <a:tcPr/>
                </a:tc>
                <a:extLst>
                  <a:ext uri="{0D108BD9-81ED-4DB2-BD59-A6C34878D82A}">
                    <a16:rowId xmlns:a16="http://schemas.microsoft.com/office/drawing/2014/main" val="10014"/>
                  </a:ext>
                </a:extLst>
              </a:tr>
            </a:tbl>
          </a:graphicData>
        </a:graphic>
      </p:graphicFrame>
      <p:sp>
        <p:nvSpPr>
          <p:cNvPr id="5" name="Slide Number Placeholder 4"/>
          <p:cNvSpPr>
            <a:spLocks noGrp="1"/>
          </p:cNvSpPr>
          <p:nvPr>
            <p:ph type="sldNum" sz="quarter" idx="12"/>
          </p:nvPr>
        </p:nvSpPr>
        <p:spPr/>
        <p:txBody>
          <a:bodyPr/>
          <a:lstStyle/>
          <a:p>
            <a:fld id="{42863D77-7A85-284E-968D-441AAC22BC98}" type="slidenum">
              <a:rPr lang="en-US" smtClean="0"/>
              <a:pPr/>
              <a:t>6</a:t>
            </a:fld>
            <a:endParaRPr lang="en-US" dirty="0"/>
          </a:p>
        </p:txBody>
      </p:sp>
    </p:spTree>
    <p:extLst>
      <p:ext uri="{BB962C8B-B14F-4D97-AF65-F5344CB8AC3E}">
        <p14:creationId xmlns:p14="http://schemas.microsoft.com/office/powerpoint/2010/main" val="237329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51" y="1092593"/>
            <a:ext cx="7811961" cy="143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81044" y="132530"/>
            <a:ext cx="8229600" cy="693341"/>
          </a:xfrm>
        </p:spPr>
        <p:txBody>
          <a:bodyPr>
            <a:normAutofit/>
          </a:bodyPr>
          <a:lstStyle/>
          <a:p>
            <a:r>
              <a:rPr lang="en-US" dirty="0">
                <a:latin typeface="Avenir Book"/>
              </a:rPr>
              <a:t>About the Education Industry</a:t>
            </a:r>
          </a:p>
        </p:txBody>
      </p:sp>
      <p:sp>
        <p:nvSpPr>
          <p:cNvPr id="3" name="TextBox 2"/>
          <p:cNvSpPr txBox="1"/>
          <p:nvPr/>
        </p:nvSpPr>
        <p:spPr>
          <a:xfrm>
            <a:off x="470019" y="3033757"/>
            <a:ext cx="2691925" cy="3293209"/>
          </a:xfrm>
          <a:prstGeom prst="rect">
            <a:avLst/>
          </a:prstGeom>
          <a:noFill/>
        </p:spPr>
        <p:txBody>
          <a:bodyPr wrap="square" rtlCol="0">
            <a:spAutoFit/>
          </a:bodyPr>
          <a:lstStyle/>
          <a:p>
            <a:pPr marL="285750" indent="-285750">
              <a:spcAft>
                <a:spcPts val="1200"/>
              </a:spcAft>
              <a:buClr>
                <a:srgbClr val="FFC000"/>
              </a:buClr>
              <a:buFont typeface="Wingdings" panose="05000000000000000000" pitchFamily="2" charset="2"/>
              <a:buChar char="§"/>
            </a:pPr>
            <a:r>
              <a:rPr lang="en-US" dirty="0"/>
              <a:t>Rising levels of disposable income and strong high school retention will increase college enrollment</a:t>
            </a:r>
          </a:p>
          <a:p>
            <a:pPr marL="285750" indent="-285750">
              <a:buClr>
                <a:srgbClr val="FFC000"/>
              </a:buClr>
              <a:buFont typeface="Wingdings" panose="05000000000000000000" pitchFamily="2" charset="2"/>
              <a:buChar char="§"/>
            </a:pPr>
            <a:r>
              <a:rPr lang="en-US" dirty="0"/>
              <a:t>However, student’s expectation of affordability, better facilities and services has increased pressure on colleges/universities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2863D77-7A85-284E-968D-441AAC22BC98}" type="slidenum">
              <a:rPr lang="en-US" smtClean="0"/>
              <a:pPr/>
              <a:t>7</a:t>
            </a:fld>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744" y="2470328"/>
            <a:ext cx="5352837" cy="423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06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496" y="58405"/>
            <a:ext cx="8229600" cy="693341"/>
          </a:xfrm>
        </p:spPr>
        <p:txBody>
          <a:bodyPr>
            <a:normAutofit/>
          </a:bodyPr>
          <a:lstStyle/>
          <a:p>
            <a:r>
              <a:rPr lang="en-US" dirty="0">
                <a:latin typeface="Avenir Book"/>
              </a:rPr>
              <a:t>Higher Education Outlook - </a:t>
            </a:r>
            <a:r>
              <a:rPr lang="en-US" i="1" dirty="0">
                <a:solidFill>
                  <a:schemeClr val="bg1">
                    <a:lumMod val="50000"/>
                  </a:schemeClr>
                </a:solidFill>
                <a:latin typeface="Avenir Book"/>
              </a:rPr>
              <a:t>Negative</a:t>
            </a:r>
          </a:p>
        </p:txBody>
      </p:sp>
      <p:sp>
        <p:nvSpPr>
          <p:cNvPr id="3" name="TextBox 2"/>
          <p:cNvSpPr txBox="1"/>
          <p:nvPr/>
        </p:nvSpPr>
        <p:spPr>
          <a:xfrm>
            <a:off x="457666" y="757614"/>
            <a:ext cx="8057584" cy="3570208"/>
          </a:xfrm>
          <a:prstGeom prst="rect">
            <a:avLst/>
          </a:prstGeom>
          <a:noFill/>
        </p:spPr>
        <p:txBody>
          <a:bodyPr wrap="square" rtlCol="0">
            <a:spAutoFit/>
          </a:bodyPr>
          <a:lstStyle/>
          <a:p>
            <a:r>
              <a:rPr lang="en-US" i="1" dirty="0"/>
              <a:t>S&amp;P and Moody’s outlook for higher education remains negative for second year</a:t>
            </a:r>
          </a:p>
          <a:p>
            <a:endParaRPr lang="en-US" dirty="0"/>
          </a:p>
          <a:p>
            <a:pPr marL="285750" indent="-285750">
              <a:spcAft>
                <a:spcPts val="1200"/>
              </a:spcAft>
              <a:buClr>
                <a:srgbClr val="FFC000"/>
              </a:buClr>
              <a:buFont typeface="Wingdings" panose="05000000000000000000" pitchFamily="2" charset="2"/>
              <a:buChar char="§"/>
            </a:pPr>
            <a:r>
              <a:rPr lang="en-US" sz="1600" dirty="0"/>
              <a:t>College/University aggregate operating revenue will not keep pace with expense growth (programs, facilities and technology). </a:t>
            </a:r>
          </a:p>
          <a:p>
            <a:pPr marL="285750" indent="-285750">
              <a:spcAft>
                <a:spcPts val="1200"/>
              </a:spcAft>
              <a:buClr>
                <a:srgbClr val="FFC000"/>
              </a:buClr>
              <a:buFont typeface="Wingdings" panose="05000000000000000000" pitchFamily="2" charset="2"/>
              <a:buChar char="§"/>
            </a:pPr>
            <a:r>
              <a:rPr lang="en-US" sz="1600" dirty="0"/>
              <a:t>A growing number of universities have weaker revenue growth (tuition &amp; government appropriations) and it will remain constrained due to declining high school grads (decreasing population numbers), better employment, less international enrollment, and TCJA. </a:t>
            </a:r>
          </a:p>
          <a:p>
            <a:pPr marL="285750" indent="-285750">
              <a:spcAft>
                <a:spcPts val="1200"/>
              </a:spcAft>
              <a:buClr>
                <a:srgbClr val="FFC000"/>
              </a:buClr>
              <a:buFont typeface="Wingdings" panose="05000000000000000000" pitchFamily="2" charset="2"/>
              <a:buChar char="§"/>
            </a:pPr>
            <a:r>
              <a:rPr lang="en-US" sz="1600" dirty="0"/>
              <a:t>Public universities will face more strain than private universities (especially ones with alternate uncorrelated streams of income, ex. patient care revenue, IP, athletics)</a:t>
            </a:r>
          </a:p>
          <a:p>
            <a:pPr marL="285750" indent="-285750">
              <a:spcAft>
                <a:spcPts val="1200"/>
              </a:spcAft>
              <a:buClr>
                <a:srgbClr val="FFC000"/>
              </a:buClr>
              <a:buFont typeface="Wingdings" panose="05000000000000000000" pitchFamily="2" charset="2"/>
              <a:buChar char="§"/>
            </a:pPr>
            <a:r>
              <a:rPr lang="en-US" sz="1600" dirty="0"/>
              <a:t>Attempts to control costs will result in longer-term challenges related to programmatic and capital investment</a:t>
            </a:r>
          </a:p>
        </p:txBody>
      </p:sp>
      <p:graphicFrame>
        <p:nvGraphicFramePr>
          <p:cNvPr id="5" name="Table 4"/>
          <p:cNvGraphicFramePr>
            <a:graphicFrameLocks noGrp="1"/>
          </p:cNvGraphicFramePr>
          <p:nvPr>
            <p:extLst>
              <p:ext uri="{D42A27DB-BD31-4B8C-83A1-F6EECF244321}">
                <p14:modId xmlns:p14="http://schemas.microsoft.com/office/powerpoint/2010/main" val="3203335300"/>
              </p:ext>
            </p:extLst>
          </p:nvPr>
        </p:nvGraphicFramePr>
        <p:xfrm>
          <a:off x="518884" y="3953311"/>
          <a:ext cx="8172186" cy="2645500"/>
        </p:xfrm>
        <a:graphic>
          <a:graphicData uri="http://schemas.openxmlformats.org/drawingml/2006/table">
            <a:tbl>
              <a:tblPr firstRow="1" bandRow="1"/>
              <a:tblGrid>
                <a:gridCol w="4086093">
                  <a:extLst>
                    <a:ext uri="{9D8B030D-6E8A-4147-A177-3AD203B41FA5}">
                      <a16:colId xmlns:a16="http://schemas.microsoft.com/office/drawing/2014/main" val="20000"/>
                    </a:ext>
                  </a:extLst>
                </a:gridCol>
                <a:gridCol w="4086093">
                  <a:extLst>
                    <a:ext uri="{9D8B030D-6E8A-4147-A177-3AD203B41FA5}">
                      <a16:colId xmlns:a16="http://schemas.microsoft.com/office/drawing/2014/main" val="20001"/>
                    </a:ext>
                  </a:extLst>
                </a:gridCol>
              </a:tblGrid>
              <a:tr h="374718">
                <a:tc gridSpan="2">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pPr algn="ctr"/>
                      <a:r>
                        <a:rPr lang="en-US" sz="2000" dirty="0">
                          <a:latin typeface="+mj-lt"/>
                        </a:rPr>
                        <a:t>Stability of Colleges/Universities</a:t>
                      </a:r>
                    </a:p>
                  </a:txBody>
                  <a:tcPr marL="137160" marR="137160"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D72"/>
                    </a:solidFill>
                  </a:tcPr>
                </a:tc>
                <a:tc hMerge="1">
                  <a:txBody>
                    <a:bodyPr/>
                    <a:lstStyle/>
                    <a:p>
                      <a:endParaRPr lang="en-US" sz="2800" dirty="0"/>
                    </a:p>
                  </a:txBody>
                  <a:tcPr marL="137160" marR="137160" marT="60960" marB="6096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D72"/>
                    </a:solidFill>
                  </a:tcPr>
                </a:tc>
                <a:extLst>
                  <a:ext uri="{0D108BD9-81ED-4DB2-BD59-A6C34878D82A}">
                    <a16:rowId xmlns:a16="http://schemas.microsoft.com/office/drawing/2014/main" val="10000"/>
                  </a:ext>
                </a:extLst>
              </a:tr>
              <a:tr h="374718">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US" sz="2000" dirty="0">
                          <a:latin typeface="+mj-lt"/>
                        </a:rPr>
                        <a:t>Less stable</a:t>
                      </a:r>
                    </a:p>
                  </a:txBody>
                  <a:tcPr marL="137160" marR="137160" marT="60960" marB="6096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D72">
                        <a:tint val="40000"/>
                      </a:srgbClr>
                    </a:solidFill>
                  </a:tcPr>
                </a:tc>
                <a:tc>
                  <a:txBody>
                    <a:bodyPr/>
                    <a:lstStyle/>
                    <a:p>
                      <a:r>
                        <a:rPr lang="en-US" sz="2000" dirty="0">
                          <a:latin typeface="+mj-lt"/>
                        </a:rPr>
                        <a:t>More stable</a:t>
                      </a:r>
                    </a:p>
                  </a:txBody>
                  <a:tcPr marL="137160" marR="137160" marT="60960" marB="6096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D72">
                        <a:tint val="40000"/>
                      </a:srgbClr>
                    </a:solidFill>
                  </a:tcPr>
                </a:tc>
                <a:extLst>
                  <a:ext uri="{0D108BD9-81ED-4DB2-BD59-A6C34878D82A}">
                    <a16:rowId xmlns:a16="http://schemas.microsoft.com/office/drawing/2014/main" val="10001"/>
                  </a:ext>
                </a:extLst>
              </a:tr>
              <a:tr h="179206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pPr marL="285750" indent="-285750">
                        <a:spcAft>
                          <a:spcPts val="1200"/>
                        </a:spcAft>
                        <a:buClr>
                          <a:srgbClr val="FFC000"/>
                        </a:buClr>
                        <a:buFont typeface="Wingdings" panose="05000000000000000000" pitchFamily="2" charset="2"/>
                        <a:buChar char="§"/>
                      </a:pPr>
                      <a:r>
                        <a:rPr lang="en-US" sz="1600" b="1" baseline="0" dirty="0">
                          <a:latin typeface="+mn-lt"/>
                        </a:rPr>
                        <a:t>Public Universities</a:t>
                      </a:r>
                    </a:p>
                    <a:p>
                      <a:pPr marL="285750" indent="-285750">
                        <a:spcAft>
                          <a:spcPts val="1200"/>
                        </a:spcAft>
                        <a:buClr>
                          <a:srgbClr val="FFC000"/>
                        </a:buClr>
                        <a:buFont typeface="Wingdings" panose="05000000000000000000" pitchFamily="2" charset="2"/>
                        <a:buChar char="§"/>
                      </a:pPr>
                      <a:r>
                        <a:rPr lang="en-US" sz="1600" b="1" baseline="0" dirty="0">
                          <a:latin typeface="+mn-lt"/>
                        </a:rPr>
                        <a:t>Small &amp; Mid-sized Schools</a:t>
                      </a:r>
                    </a:p>
                    <a:p>
                      <a:pPr marL="285750" indent="-285750">
                        <a:spcAft>
                          <a:spcPts val="1200"/>
                        </a:spcAft>
                        <a:buClr>
                          <a:srgbClr val="FFC000"/>
                        </a:buClr>
                        <a:buFont typeface="Wingdings" panose="05000000000000000000" pitchFamily="2" charset="2"/>
                        <a:buChar char="§"/>
                      </a:pPr>
                      <a:r>
                        <a:rPr lang="en-US" sz="1600" b="1" baseline="0" dirty="0">
                          <a:latin typeface="+mn-lt"/>
                        </a:rPr>
                        <a:t>Schools that rely on tuition only</a:t>
                      </a:r>
                    </a:p>
                    <a:p>
                      <a:pPr marL="285750" indent="-285750">
                        <a:spcAft>
                          <a:spcPts val="1200"/>
                        </a:spcAft>
                        <a:buClr>
                          <a:srgbClr val="FFC000"/>
                        </a:buClr>
                        <a:buFont typeface="Wingdings" panose="05000000000000000000" pitchFamily="2" charset="2"/>
                        <a:buChar char="§"/>
                      </a:pPr>
                      <a:r>
                        <a:rPr lang="en-US" sz="1600" b="1" baseline="0" dirty="0">
                          <a:latin typeface="+mn-lt"/>
                        </a:rPr>
                        <a:t>Regional Public Universities</a:t>
                      </a:r>
                    </a:p>
                  </a:txBody>
                  <a:tcPr marL="137160" marR="13716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D72">
                        <a:tint val="20000"/>
                      </a:srgbClr>
                    </a:solidFill>
                  </a:tcPr>
                </a:tc>
                <a:tc>
                  <a:txBody>
                    <a:bodyPr/>
                    <a:lstStyle/>
                    <a:p>
                      <a:pPr marL="285750" indent="-285750">
                        <a:spcAft>
                          <a:spcPts val="1200"/>
                        </a:spcAft>
                        <a:buClr>
                          <a:srgbClr val="FFC000"/>
                        </a:buClr>
                        <a:buFont typeface="Wingdings" panose="05000000000000000000" pitchFamily="2" charset="2"/>
                        <a:buChar char="§"/>
                      </a:pPr>
                      <a:r>
                        <a:rPr lang="en-US" sz="1600" b="1" baseline="0" dirty="0">
                          <a:latin typeface="+mn-lt"/>
                        </a:rPr>
                        <a:t>Private Universities</a:t>
                      </a:r>
                    </a:p>
                    <a:p>
                      <a:pPr marL="285750" indent="-285750">
                        <a:spcAft>
                          <a:spcPts val="1200"/>
                        </a:spcAft>
                        <a:buClr>
                          <a:srgbClr val="FFC000"/>
                        </a:buClr>
                        <a:buFont typeface="Wingdings" panose="05000000000000000000" pitchFamily="2" charset="2"/>
                        <a:buChar char="§"/>
                      </a:pPr>
                      <a:r>
                        <a:rPr lang="en-US" sz="1600" b="1" baseline="0" dirty="0">
                          <a:latin typeface="+mn-lt"/>
                        </a:rPr>
                        <a:t>Large Universities</a:t>
                      </a:r>
                    </a:p>
                    <a:p>
                      <a:pPr marL="285750" indent="-285750">
                        <a:spcAft>
                          <a:spcPts val="1200"/>
                        </a:spcAft>
                        <a:buClr>
                          <a:srgbClr val="FFC000"/>
                        </a:buClr>
                        <a:buFont typeface="Wingdings" panose="05000000000000000000" pitchFamily="2" charset="2"/>
                        <a:buChar char="§"/>
                      </a:pPr>
                      <a:r>
                        <a:rPr lang="en-US" sz="1600" b="1" baseline="0" dirty="0">
                          <a:latin typeface="+mn-lt"/>
                        </a:rPr>
                        <a:t>Schools with varied revenue streams</a:t>
                      </a:r>
                    </a:p>
                  </a:txBody>
                  <a:tcPr marL="137160" marR="137160" marT="60960" marB="6096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2D72">
                        <a:tint val="20000"/>
                      </a:srgbClr>
                    </a:solidFill>
                  </a:tcPr>
                </a:tc>
                <a:extLst>
                  <a:ext uri="{0D108BD9-81ED-4DB2-BD59-A6C34878D82A}">
                    <a16:rowId xmlns:a16="http://schemas.microsoft.com/office/drawing/2014/main" val="10002"/>
                  </a:ext>
                </a:extLst>
              </a:tr>
            </a:tbl>
          </a:graphicData>
        </a:graphic>
      </p:graphicFrame>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7614"/>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42863D77-7A85-284E-968D-441AAC22BC98}" type="slidenum">
              <a:rPr lang="en-US" smtClean="0"/>
              <a:pPr/>
              <a:t>8</a:t>
            </a:fld>
            <a:endParaRPr lang="en-US" dirty="0"/>
          </a:p>
        </p:txBody>
      </p:sp>
      <p:pic>
        <p:nvPicPr>
          <p:cNvPr id="8" name="Picture 2" descr="C:\Users\50689\Desktop\FCB WM - 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03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70" y="106893"/>
            <a:ext cx="8229600" cy="693341"/>
          </a:xfrm>
        </p:spPr>
        <p:txBody>
          <a:bodyPr/>
          <a:lstStyle/>
          <a:p>
            <a:r>
              <a:rPr lang="en-US" dirty="0">
                <a:latin typeface="Avenir Book"/>
              </a:rPr>
              <a:t>Disruptive/Online Learning – </a:t>
            </a:r>
            <a:r>
              <a:rPr lang="en-US" i="1" dirty="0">
                <a:solidFill>
                  <a:schemeClr val="bg1">
                    <a:lumMod val="50000"/>
                  </a:schemeClr>
                </a:solidFill>
                <a:latin typeface="Avenir Book"/>
              </a:rPr>
              <a:t>May be the future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9122"/>
            <a:ext cx="91440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2863D77-7A85-284E-968D-441AAC22BC98}" type="slidenum">
              <a:rPr lang="en-US" smtClean="0"/>
              <a:pPr/>
              <a:t>9</a:t>
            </a:fld>
            <a:endParaRPr lang="en-US" dirty="0"/>
          </a:p>
        </p:txBody>
      </p:sp>
      <p:pic>
        <p:nvPicPr>
          <p:cNvPr id="7" name="Picture 2" descr="C:\Users\50689\Desktop\FCB WM - 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203104"/>
            <a:ext cx="1797380" cy="4643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2208" y="801880"/>
            <a:ext cx="8057584" cy="3877985"/>
          </a:xfrm>
          <a:prstGeom prst="rect">
            <a:avLst/>
          </a:prstGeom>
          <a:noFill/>
        </p:spPr>
        <p:txBody>
          <a:bodyPr wrap="square" rtlCol="0">
            <a:spAutoFit/>
          </a:bodyPr>
          <a:lstStyle/>
          <a:p>
            <a:r>
              <a:rPr lang="en-US" i="1" dirty="0"/>
              <a:t>With rising college costs, many are questioning the need for a traditional humanities based 4 year college education</a:t>
            </a:r>
          </a:p>
          <a:p>
            <a:endParaRPr lang="en-US" dirty="0"/>
          </a:p>
          <a:p>
            <a:pPr marL="285750" indent="-285750">
              <a:spcAft>
                <a:spcPts val="1200"/>
              </a:spcAft>
              <a:buClr>
                <a:srgbClr val="FFC000"/>
              </a:buClr>
              <a:buFont typeface="Wingdings" panose="05000000000000000000" pitchFamily="2" charset="2"/>
              <a:buChar char="§"/>
            </a:pPr>
            <a:r>
              <a:rPr lang="en-US" dirty="0"/>
              <a:t>Enrollment at traditional schools has </a:t>
            </a:r>
            <a:r>
              <a:rPr lang="en-US" dirty="0" err="1"/>
              <a:t>steadly</a:t>
            </a:r>
            <a:r>
              <a:rPr lang="en-US" dirty="0"/>
              <a:t> declined, but online learning continues to rise (20% of students are in a mostly online program)</a:t>
            </a:r>
          </a:p>
          <a:p>
            <a:pPr marL="285750" indent="-285750">
              <a:spcAft>
                <a:spcPts val="1200"/>
              </a:spcAft>
              <a:buClr>
                <a:srgbClr val="FFC000"/>
              </a:buClr>
              <a:buFont typeface="Wingdings" panose="05000000000000000000" pitchFamily="2" charset="2"/>
              <a:buChar char="§"/>
            </a:pPr>
            <a:r>
              <a:rPr lang="en-US" dirty="0"/>
              <a:t>Increasing number of education start-ups (boot camps, 1 – 2 year tracks, certifications) geared to a specific job or skill are an alternative to a bachelors degree</a:t>
            </a:r>
          </a:p>
          <a:p>
            <a:pPr marL="285750" indent="-285750">
              <a:spcAft>
                <a:spcPts val="1200"/>
              </a:spcAft>
              <a:buClr>
                <a:srgbClr val="FFC000"/>
              </a:buClr>
              <a:buFont typeface="Wingdings" panose="05000000000000000000" pitchFamily="2" charset="2"/>
              <a:buChar char="§"/>
            </a:pPr>
            <a:r>
              <a:rPr lang="en-US" dirty="0"/>
              <a:t>Online classes are increasing from traditional schools as well new companies that teach innovative ways of learning (critical thinking)</a:t>
            </a:r>
            <a:endParaRPr lang="en-US" dirty="0">
              <a:solidFill>
                <a:schemeClr val="bg1"/>
              </a:solidFill>
            </a:endParaRPr>
          </a:p>
          <a:p>
            <a:pPr marL="285750" indent="-285750">
              <a:spcAft>
                <a:spcPts val="1200"/>
              </a:spcAft>
              <a:buClr>
                <a:srgbClr val="FFC000"/>
              </a:buClr>
              <a:buFont typeface="Wingdings" panose="05000000000000000000" pitchFamily="2" charset="2"/>
              <a:buChar char="§"/>
            </a:pPr>
            <a:r>
              <a:rPr lang="en-US" dirty="0"/>
              <a:t>Some employers have dropped college education from its hiring requirements (Google, New York Times, Ernst &amp; Young)</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4914899"/>
            <a:ext cx="78105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782986"/>
      </p:ext>
    </p:extLst>
  </p:cSld>
  <p:clrMapOvr>
    <a:masterClrMapping/>
  </p:clrMapOvr>
</p:sld>
</file>

<file path=ppt/theme/theme1.xml><?xml version="1.0" encoding="utf-8"?>
<a:theme xmlns:a="http://schemas.openxmlformats.org/drawingml/2006/main" name="1_Office Theme">
  <a:themeElements>
    <a:clrScheme name="Custom 6">
      <a:dk1>
        <a:sysClr val="windowText" lastClr="000000"/>
      </a:dk1>
      <a:lt1>
        <a:sysClr val="window" lastClr="FFFFFF"/>
      </a:lt1>
      <a:dk2>
        <a:srgbClr val="44546A"/>
      </a:dk2>
      <a:lt2>
        <a:srgbClr val="E7E6E6"/>
      </a:lt2>
      <a:accent1>
        <a:srgbClr val="231F20"/>
      </a:accent1>
      <a:accent2>
        <a:srgbClr val="77787B"/>
      </a:accent2>
      <a:accent3>
        <a:srgbClr val="C7C8CA"/>
      </a:accent3>
      <a:accent4>
        <a:srgbClr val="FFFFFF"/>
      </a:accent4>
      <a:accent5>
        <a:srgbClr val="DAAA00"/>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CA217C1693E148A7E41EF7A593DBAD" ma:contentTypeVersion="8" ma:contentTypeDescription="Create a new document." ma:contentTypeScope="" ma:versionID="34b78b29a676344d9c0cf69e44c38994">
  <xsd:schema xmlns:xsd="http://www.w3.org/2001/XMLSchema" xmlns:xs="http://www.w3.org/2001/XMLSchema" xmlns:p="http://schemas.microsoft.com/office/2006/metadata/properties" xmlns:ns1="bf2a31c3-4dfa-4e53-8b2d-cba5fc9f1274" targetNamespace="http://schemas.microsoft.com/office/2006/metadata/properties" ma:root="true" ma:fieldsID="ed40382f054878dd824b99219b1148a6" ns1:_="">
    <xsd:import namespace="bf2a31c3-4dfa-4e53-8b2d-cba5fc9f1274"/>
    <xsd:element name="properties">
      <xsd:complexType>
        <xsd:sequence>
          <xsd:element name="documentManagement">
            <xsd:complexType>
              <xsd:all>
                <xsd:element ref="ns1:Department" minOccurs="0"/>
                <xsd:element ref="ns1:Sub_x002d_Department" minOccurs="0"/>
                <xsd:element ref="ns1:Document_x0020_Category" minOccurs="0"/>
                <xsd:element ref="ns1:Subcategory" minOccurs="0"/>
                <xsd:element ref="ns1:Order0" minOccurs="0"/>
                <xsd:element ref="ns1: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2a31c3-4dfa-4e53-8b2d-cba5fc9f1274" elementFormDefault="qualified">
    <xsd:import namespace="http://schemas.microsoft.com/office/2006/documentManagement/types"/>
    <xsd:import namespace="http://schemas.microsoft.com/office/infopath/2007/PartnerControls"/>
    <xsd:element name="Department" ma:index="0" nillable="true" ma:displayName="Department" ma:format="Dropdown" ma:internalName="Department">
      <xsd:simpleType>
        <xsd:restriction base="dms:Choice">
          <xsd:enumeration value="CMG"/>
          <xsd:enumeration value="Investor Services"/>
          <xsd:enumeration value="Trust"/>
          <xsd:enumeration value="Wealth Management"/>
          <xsd:enumeration value="LPA Program"/>
          <xsd:enumeration value="Private Banking"/>
          <xsd:enumeration value="Wealth Planning"/>
          <xsd:enumeration value="Wealth Resources"/>
        </xsd:restriction>
      </xsd:simpleType>
    </xsd:element>
    <xsd:element name="Sub_x002d_Department" ma:index="1" nillable="true" ma:displayName="Sub Department" ma:internalName="Sub_x002d_Department">
      <xsd:simpleType>
        <xsd:restriction base="dms:Text">
          <xsd:maxLength value="255"/>
        </xsd:restriction>
      </xsd:simpleType>
    </xsd:element>
    <xsd:element name="Document_x0020_Category" ma:index="2" nillable="true" ma:displayName="Category" ma:internalName="Document_x0020_Category">
      <xsd:simpleType>
        <xsd:restriction base="dms:Text">
          <xsd:maxLength value="255"/>
        </xsd:restriction>
      </xsd:simpleType>
    </xsd:element>
    <xsd:element name="Subcategory" ma:index="3" nillable="true" ma:displayName="Subcategory" ma:internalName="Subcategory">
      <xsd:simpleType>
        <xsd:restriction base="dms:Text">
          <xsd:maxLength value="255"/>
        </xsd:restriction>
      </xsd:simpleType>
    </xsd:element>
    <xsd:element name="Order0" ma:index="12" nillable="true" ma:displayName="Order" ma:internalName="Order0">
      <xsd:simpleType>
        <xsd:restriction base="dms:Text">
          <xsd:maxLength value="255"/>
        </xsd:restriction>
      </xsd:simpleType>
    </xsd:element>
    <xsd:element name="Date" ma:index="13"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ubcategory xmlns="bf2a31c3-4dfa-4e53-8b2d-cba5fc9f1274">PowerPoint Template - Regular</Subcategory>
    <Document_x0020_Category xmlns="bf2a31c3-4dfa-4e53-8b2d-cba5fc9f1274">Presentation Materials</Document_x0020_Category>
    <Order0 xmlns="bf2a31c3-4dfa-4e53-8b2d-cba5fc9f1274" xsi:nil="true"/>
    <Department xmlns="bf2a31c3-4dfa-4e53-8b2d-cba5fc9f1274">Wealth Resources</Department>
    <Sub_x002d_Department xmlns="bf2a31c3-4dfa-4e53-8b2d-cba5fc9f1274">Marketing and Sales Support</Sub_x002d_Department>
    <Date xmlns="bf2a31c3-4dfa-4e53-8b2d-cba5fc9f12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2E82A2-261E-4A2B-8838-B11FF1EE9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2a31c3-4dfa-4e53-8b2d-cba5fc9f1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7391F1-F917-44C9-8EF1-973C7C382415}">
  <ds:schemaRef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bf2a31c3-4dfa-4e53-8b2d-cba5fc9f1274"/>
    <ds:schemaRef ds:uri="http://purl.org/dc/dcmitype/"/>
  </ds:schemaRefs>
</ds:datastoreItem>
</file>

<file path=customXml/itemProps3.xml><?xml version="1.0" encoding="utf-8"?>
<ds:datastoreItem xmlns:ds="http://schemas.openxmlformats.org/officeDocument/2006/customXml" ds:itemID="{A5F41370-BFED-46B9-8E4B-8E8F61527B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12302</TotalTime>
  <Words>2547</Words>
  <Application>Microsoft Office PowerPoint</Application>
  <PresentationFormat>On-screen Show (4:3)</PresentationFormat>
  <Paragraphs>284</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Avenir Book</vt:lpstr>
      <vt:lpstr>Calibri</vt:lpstr>
      <vt:lpstr>Cambria</vt:lpstr>
      <vt:lpstr>Courier New</vt:lpstr>
      <vt:lpstr>Gill Sans MT</vt:lpstr>
      <vt:lpstr>Wingdings</vt:lpstr>
      <vt:lpstr>1_Office Theme</vt:lpstr>
      <vt:lpstr>PowerPoint Presentation</vt:lpstr>
      <vt:lpstr>Education: At a Glance</vt:lpstr>
      <vt:lpstr>Benefits of Education</vt:lpstr>
      <vt:lpstr>Education &amp; Income </vt:lpstr>
      <vt:lpstr>Employment Rates by Level of Schooling</vt:lpstr>
      <vt:lpstr>The Future of Jobs</vt:lpstr>
      <vt:lpstr>About the Education Industry</vt:lpstr>
      <vt:lpstr>Higher Education Outlook - Negative</vt:lpstr>
      <vt:lpstr>Disruptive/Online Learning – May be the future</vt:lpstr>
      <vt:lpstr>PowerPoint Presentation</vt:lpstr>
      <vt:lpstr>2018-2019 Tuition Comparison</vt:lpstr>
      <vt:lpstr>Tuition and Fees - past 20 years</vt:lpstr>
      <vt:lpstr>PowerPoint Presentation</vt:lpstr>
      <vt:lpstr>PowerPoint Presentation</vt:lpstr>
      <vt:lpstr>Common Ways to Lower College Costs</vt:lpstr>
      <vt:lpstr>Assets Not Reported on FAFSA</vt:lpstr>
      <vt:lpstr>Education Plan Tools Comparison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Where The Document Title Goes</dc:title>
  <dc:creator>Factory Detroit Incorporated</dc:creator>
  <cp:lastModifiedBy>Carol Edwards</cp:lastModifiedBy>
  <cp:revision>239</cp:revision>
  <cp:lastPrinted>2018-07-02T21:03:54Z</cp:lastPrinted>
  <dcterms:created xsi:type="dcterms:W3CDTF">2014-12-29T22:34:40Z</dcterms:created>
  <dcterms:modified xsi:type="dcterms:W3CDTF">2019-01-08T18:04:45Z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0x01010095CA217C1693E148A7E41EF7A593DBAD</vt:lpwstr>
  </property>
</Properties>
</file>